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77" r:id="rId3"/>
  </p:sldMasterIdLst>
  <p:notesMasterIdLst>
    <p:notesMasterId r:id="rId40"/>
  </p:notesMasterIdLst>
  <p:sldIdLst>
    <p:sldId id="345" r:id="rId4"/>
    <p:sldId id="486" r:id="rId5"/>
    <p:sldId id="259" r:id="rId6"/>
    <p:sldId id="263" r:id="rId7"/>
    <p:sldId id="257" r:id="rId8"/>
    <p:sldId id="458" r:id="rId9"/>
    <p:sldId id="264" r:id="rId10"/>
    <p:sldId id="266" r:id="rId11"/>
    <p:sldId id="260" r:id="rId12"/>
    <p:sldId id="261" r:id="rId13"/>
    <p:sldId id="310" r:id="rId14"/>
    <p:sldId id="268" r:id="rId15"/>
    <p:sldId id="303" r:id="rId16"/>
    <p:sldId id="304" r:id="rId17"/>
    <p:sldId id="305" r:id="rId18"/>
    <p:sldId id="276" r:id="rId19"/>
    <p:sldId id="277" r:id="rId20"/>
    <p:sldId id="278" r:id="rId21"/>
    <p:sldId id="313" r:id="rId22"/>
    <p:sldId id="301" r:id="rId23"/>
    <p:sldId id="294" r:id="rId24"/>
    <p:sldId id="283" r:id="rId25"/>
    <p:sldId id="308" r:id="rId26"/>
    <p:sldId id="284" r:id="rId27"/>
    <p:sldId id="316" r:id="rId28"/>
    <p:sldId id="315" r:id="rId29"/>
    <p:sldId id="286" r:id="rId30"/>
    <p:sldId id="319" r:id="rId31"/>
    <p:sldId id="320" r:id="rId32"/>
    <p:sldId id="322" r:id="rId33"/>
    <p:sldId id="324" r:id="rId34"/>
    <p:sldId id="323" r:id="rId35"/>
    <p:sldId id="325" r:id="rId36"/>
    <p:sldId id="300" r:id="rId37"/>
    <p:sldId id="318" r:id="rId38"/>
    <p:sldId id="314" r:id="rId39"/>
  </p:sldIdLst>
  <p:sldSz cx="9144000" cy="6858000" type="screen4x3"/>
  <p:notesSz cx="6797675" cy="9926638"/>
  <p:embeddedFontLst>
    <p:embeddedFont>
      <p:font typeface="Lucida Sans" panose="020B0602030504020204" pitchFamily="34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  <p:embeddedFont>
      <p:font typeface="Verdana" panose="020B060403050404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A0AD"/>
    <a:srgbClr val="66CCFF"/>
    <a:srgbClr val="0DBFE3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55AC6B-54A0-4496-9691-4488870EB67F}">
  <a:tblStyle styleId="{6E55AC6B-54A0-4496-9691-4488870EB6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5988" y="744538"/>
            <a:ext cx="4965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9239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06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034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325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891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93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87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078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29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780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/>
          <p:nvPr/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3:notes"/>
          <p:cNvSpPr txBox="1"/>
          <p:nvPr/>
        </p:nvSpPr>
        <p:spPr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58541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26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249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8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2DC4D9F-7F75-9CD2-D1C7-3C03C6DC8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E186C5F-9205-BCB4-C2DE-280FD3B26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75D1E2E-6C8E-3225-6F0E-87EC1FC6B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198F-6ADA-48B9-8BCC-91E2E75F87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7397089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A8C15A6-CD54-4DF8-1098-B0FD91213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1BFC981-0B57-DBB8-AE4A-7AD1611D2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1CE856E-BC5F-7C6D-D3BF-28B81BB7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FED5-D783-437F-AF4A-49F38F0AA56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708828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FDA8426-433E-8D84-288E-B9F9E06AA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C25264B-E6FE-1745-60BC-6F24105F0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53EEB13-2806-1D1E-68EA-F6EDD97659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4A0F6-3FF8-4460-A981-C59BD40AB3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175537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160C046-5F2E-DE0C-0DF5-589450FF5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7C22D955-705A-576B-9933-E53C31B97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843AA3D-9060-00DB-8288-31BB039C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39C3-D882-45A0-9A9A-2011C65613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01639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4CBD0E7-69CA-F9D1-2E7F-032F2761E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7824BC0-8DE5-6159-8C80-6A10006B9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41FCDA1-DA18-CC00-60AD-DAD5EF3D8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AC438-28F4-4EB0-8F81-0DCAAFF210A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8070269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59CEF4D-34F7-869E-83C5-CB79F5BF5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9B54F7A0-CF82-5600-B971-C8217FD7D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4A52405-526B-1E33-6EE5-655FA214BD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59069-11EA-4DE9-B421-3CF3077BADF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408767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4D07055-9E0C-D08C-DF54-997A02C9A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E230CBA-004C-62A6-82F2-154F001A2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1B9A4EC-FEEA-1FBC-4F72-39B28E92E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D6D3B-BC40-4743-82B8-4D3187AFF12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3044011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48C1845-11C5-E743-E7D1-BD30BD772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797DFCD-09D0-B8AA-CF91-66387B94A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3DFE532-4EBE-2867-9D16-6EEB075DB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A99E-F978-4F6D-8530-824154E457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406108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023620F-49E5-BDE4-2F96-166ED66857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88B951B-CF57-0ADB-46DC-1D88CA73F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12D2014-08F6-96BD-1644-B9640F6F9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24B6-2C59-41CE-8A91-85F64CA63E2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45705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2CAD40F-D5AD-5E16-E019-09A65D683C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B50D2D-EF95-6A86-DCE2-AD1991BBF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15D0CD7-1E6A-CF4A-FE92-C776DAA952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220C-94F3-421C-8955-50CF9EA6B5D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066832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A74E68D-D758-C2DC-53F8-23150FBA8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AC51A78-B3BD-60A4-571A-1931B962C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F13AD9D-6B66-7560-ECFA-1639FAD33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4C4FC-2E7E-4C78-8ACF-136497A58F1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512681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69496EB-62A0-375D-40CE-98B15C9F0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C4FD950-FB4E-CC66-AB89-CC2358900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C8C179A-CB94-5F63-9F8A-56FD9410C4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2B6C-9640-4E69-93B6-18303A4CA7C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4509699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F6AB5B9-1A93-50AE-3821-C579FF807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D0B9EA7-DEE0-9723-2520-23B68B307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425808-8D24-57CF-83B3-B9F41CF61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907A4-B65F-42FB-BF8E-652A43D7D2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375603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58B3226-3EA3-B76A-AF76-D322AFFF5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C5427B8-E9C8-9F89-8AC7-25EEE55E4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9DE4DB3-FE86-7C6B-077C-DBEAB8A63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FB4B-F2CA-47B4-AD4D-62043D8495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305392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9C350BE-2498-FF2C-C93A-1C22869343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3055F63-F278-AEB5-1181-7FFABD945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0FCBD5A-7AEE-DD2F-D7E5-976B68182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19871-1F20-4F29-AB41-22FF4DE1F3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633142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6372242-A485-463C-E296-1A9896134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BCAEAD1-AFB8-460C-F444-0D59C16C6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007CB66-16B7-B475-47CE-B4FD785E0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9B844-BCC6-43F3-8FCD-8990286D86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4726863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4FCC703-90A0-BD5A-8057-0DA03DAA0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9C89610-6A3C-6B0F-4A63-D8E5C74D6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123A772-79AB-313D-CFAC-64D0AC5FE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1B40-64F6-4718-8263-BC07F457BB1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764025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49D07D6-F855-B8FE-CFFF-BC7478B2D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0FE12E3F-D5F4-344F-4360-EB96919E1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7A3A63F-CD49-EDB2-51F4-5F14B7502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3000A-B78B-46AB-963D-6A8CE0E9999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879039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" name="Google Shape;61;p8"/>
          <p:cNvGrpSpPr/>
          <p:nvPr/>
        </p:nvGrpSpPr>
        <p:grpSpPr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2" name="Google Shape;62;p8"/>
            <p:cNvSpPr/>
            <p:nvPr/>
          </p:nvSpPr>
          <p:spPr>
            <a:xfrm>
              <a:off x="1687032" y="4832896"/>
              <a:ext cx="7456968" cy="51817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5" name="Google Shape;65;p8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6" name="Google Shape;66;p8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EA0CC94-F063-9EAD-F3E2-58E807B11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0ADEE3-6D21-3920-E8C2-0B4477096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6ACDB05-9328-70A1-8F49-402EAA384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E897F-9948-423D-B2C0-8F0E1BA91D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745434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D41FB01-A360-932C-D258-B676D2207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BD68385-2A76-B743-E605-F99470E94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E4C73F0-6FB5-5AFE-0335-1E25A386C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4AA60-3C4F-4A47-B529-FF3CEA3D91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6295142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746CF9B-5797-32B2-3DC7-FFEF0DF1C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B0D58BB-000E-5C77-974A-D09D542D7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34B9DAF-2A8E-AAE7-EF0C-F35562D546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8C638-48BD-4A2B-9046-5DDC978C4B3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8503926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E03C338-B70F-6640-E452-7B7EC2862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9E68BE-253A-E4E8-77B1-6838FBE9D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1A643DB-E4B1-F954-30B3-F792947C4D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FF175-A6C3-4E0D-9CFD-E9EF9949E96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3379845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64C5041-8513-FAC8-3080-950275285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211E340-B3F3-641E-29D9-BD7B93C5F4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3C011ED-BAFE-F32B-FFB2-DEB277429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23BCD-B857-427D-B831-A168EDD7918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124355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370013" y="301625"/>
            <a:ext cx="7313612" cy="56403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27EDB2C-9317-A2C3-D310-38162A74F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9918FE5-C81A-57DA-56AA-25A7CCB3A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FDD3D9D-7AE7-25D6-E1FF-C4B73D4E4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B586A-0FFB-4194-9DD8-4DA834F24D7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37713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5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/>
          <p:nvPr/>
        </p:nvSpPr>
        <p:spPr>
          <a:xfrm>
            <a:off x="715963" y="5002213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-53975" y="5784850"/>
            <a:ext cx="3802063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" name="Google Shape;111;p14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14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715963" y="5002213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-53975" y="5784850"/>
            <a:ext cx="3802063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40605F3-0A48-19CF-8EE2-2FE20916863F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2EEFA233-2C19-2C37-B28D-8073373AA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1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C85403A4-D513-74F6-D8B2-7B3D7C842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0 h 64000"/>
                <a:gd name="T2" fmla="*/ 2 w 64000"/>
                <a:gd name="T3" fmla="*/ 1 h 64000"/>
                <a:gd name="T4" fmla="*/ 1 w 64000"/>
                <a:gd name="T5" fmla="*/ 2 h 64000"/>
                <a:gd name="T6" fmla="*/ 1 w 64000"/>
                <a:gd name="T7" fmla="*/ 2 h 64000"/>
                <a:gd name="T8" fmla="*/ 1 w 64000"/>
                <a:gd name="T9" fmla="*/ 2 h 64000"/>
                <a:gd name="T10" fmla="*/ 1 w 64000"/>
                <a:gd name="T11" fmla="*/ 2 h 64000"/>
                <a:gd name="T12" fmla="*/ 1 w 64000"/>
                <a:gd name="T13" fmla="*/ 0 h 64000"/>
                <a:gd name="T14" fmla="*/ 1 w 64000"/>
                <a:gd name="T15" fmla="*/ 0 h 64000"/>
                <a:gd name="T16" fmla="*/ 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A95D6FA0-2D5E-C941-5934-8093A0A38A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633B75D4-D6F3-E7F6-334E-BBA932183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20CAD1A-E043-0CB1-69DF-6BA86286B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2834A2A3-0794-F812-42CF-5DF32DF8B5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Tx/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AC9D41A7-D7B2-03A8-AF7C-ADD2F31AD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Tx/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B79FFDB6-517C-9101-82E0-7A8F0F6BFE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2D7328CE-9034-4501-AB4D-22B1233869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5697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F229CDD0-C846-23E1-B66E-1AA5A18120B7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CBE6E4E6-1E9D-41B1-C21F-8E6B8021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3 w 64000"/>
                <a:gd name="T1" fmla="*/ 0 h 64000"/>
                <a:gd name="T2" fmla="*/ 4 w 64000"/>
                <a:gd name="T3" fmla="*/ 1 h 64000"/>
                <a:gd name="T4" fmla="*/ 3 w 64000"/>
                <a:gd name="T5" fmla="*/ 2 h 64000"/>
                <a:gd name="T6" fmla="*/ 3 w 64000"/>
                <a:gd name="T7" fmla="*/ 2 h 64000"/>
                <a:gd name="T8" fmla="*/ 3 w 64000"/>
                <a:gd name="T9" fmla="*/ 2 h 64000"/>
                <a:gd name="T10" fmla="*/ 3 w 64000"/>
                <a:gd name="T11" fmla="*/ 2 h 64000"/>
                <a:gd name="T12" fmla="*/ 3 w 64000"/>
                <a:gd name="T13" fmla="*/ 0 h 64000"/>
                <a:gd name="T14" fmla="*/ 3 w 64000"/>
                <a:gd name="T15" fmla="*/ 0 h 64000"/>
                <a:gd name="T16" fmla="*/ 3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1BAA8365-0421-9481-41B8-26E9618C2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 w 64000"/>
                <a:gd name="T1" fmla="*/ 0 h 64000"/>
                <a:gd name="T2" fmla="*/ 2 w 64000"/>
                <a:gd name="T3" fmla="*/ 1 h 64000"/>
                <a:gd name="T4" fmla="*/ 1 w 64000"/>
                <a:gd name="T5" fmla="*/ 2 h 64000"/>
                <a:gd name="T6" fmla="*/ 1 w 64000"/>
                <a:gd name="T7" fmla="*/ 2 h 64000"/>
                <a:gd name="T8" fmla="*/ 1 w 64000"/>
                <a:gd name="T9" fmla="*/ 2 h 64000"/>
                <a:gd name="T10" fmla="*/ 1 w 64000"/>
                <a:gd name="T11" fmla="*/ 2 h 64000"/>
                <a:gd name="T12" fmla="*/ 1 w 64000"/>
                <a:gd name="T13" fmla="*/ 0 h 64000"/>
                <a:gd name="T14" fmla="*/ 1 w 64000"/>
                <a:gd name="T15" fmla="*/ 0 h 64000"/>
                <a:gd name="T16" fmla="*/ 1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8D410C97-6E2F-8E80-DF19-A2BF1A913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DD0BE234-6081-CE25-34CB-C7BB5A1A7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CAC77751-9C7E-0202-F517-F0FA01F37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4DC23C20-9EE0-863C-E22B-8CA149D8BA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Tx/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C9D0ACEA-259C-3D12-B09B-5362B819CC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Tx/>
              <a:buSzTx/>
              <a:defRPr sz="1200"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2CD411DE-F436-DA67-7DD7-B03770108F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B06F192-7007-479C-BB1B-2B9820E1D0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828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ducacionyfp.gob.es/destacados/nueva-ley-fp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dofp.es/todofp/Elige-tu-ocupaci-n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8.jpeg"/><Relationship Id="rId4" Type="http://schemas.openxmlformats.org/officeDocument/2006/relationships/hyperlink" Target="http://www.quieroser.net/ciudad/pk/mainvideos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e-miss.com/" TargetMode="External"/><Relationship Id="rId13" Type="http://schemas.openxmlformats.org/officeDocument/2006/relationships/hyperlink" Target="https://www.escolavitae.com/es/ciclos-formativos-Zaragoza" TargetMode="External"/><Relationship Id="rId3" Type="http://schemas.openxmlformats.org/officeDocument/2006/relationships/image" Target="../media/image28.gif"/><Relationship Id="rId7" Type="http://schemas.openxmlformats.org/officeDocument/2006/relationships/hyperlink" Target="http://www.educasilos.com/" TargetMode="External"/><Relationship Id="rId12" Type="http://schemas.openxmlformats.org/officeDocument/2006/relationships/hyperlink" Target="http://www.formaccion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anvalero.es/" TargetMode="External"/><Relationship Id="rId11" Type="http://schemas.openxmlformats.org/officeDocument/2006/relationships/hyperlink" Target="http://www.oceanoatlantico.org/" TargetMode="External"/><Relationship Id="rId5" Type="http://schemas.openxmlformats.org/officeDocument/2006/relationships/hyperlink" Target="https://www.reyardid.org/formacion/formacion-profesional/" TargetMode="External"/><Relationship Id="rId15" Type="http://schemas.openxmlformats.org/officeDocument/2006/relationships/hyperlink" Target="http://www.medac.es/" TargetMode="External"/><Relationship Id="rId10" Type="http://schemas.openxmlformats.org/officeDocument/2006/relationships/hyperlink" Target="http://www.escolapiasmiraflores.org/" TargetMode="External"/><Relationship Id="rId4" Type="http://schemas.openxmlformats.org/officeDocument/2006/relationships/hyperlink" Target="http://www.reyardid.org/" TargetMode="External"/><Relationship Id="rId9" Type="http://schemas.openxmlformats.org/officeDocument/2006/relationships/hyperlink" Target="http://www.cpasalduie.com/" TargetMode="External"/><Relationship Id="rId14" Type="http://schemas.openxmlformats.org/officeDocument/2006/relationships/hyperlink" Target="http://www.cesurformacion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ofp.es/que-estudiar/ciclos/grado-medio.html" TargetMode="External"/><Relationship Id="rId2" Type="http://schemas.openxmlformats.org/officeDocument/2006/relationships/hyperlink" Target="https://www.todofp.es/que-estudia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getuprofesion.aragon.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6.gif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.aragon.es/-/oferta-formativa/oferta-general/folletos" TargetMode="External"/><Relationship Id="rId2" Type="http://schemas.openxmlformats.org/officeDocument/2006/relationships/hyperlink" Target="https://educa.aragon.es/web/guest/formaci%C3%B3n-profesio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fp.educaragon.org/guiaeducativa/guia_educativa_familias.asp?grafico=2&amp;id_ensenanza=6&amp;titulo=Programas+de+Garant%EDa+Social+(modalidad+iniciaci%F3n+profesional)" TargetMode="External"/><Relationship Id="rId3" Type="http://schemas.openxmlformats.org/officeDocument/2006/relationships/hyperlink" Target="http://fp.educaragon.org/guiaeducativa/guia_educativa2.asp" TargetMode="External"/><Relationship Id="rId7" Type="http://schemas.openxmlformats.org/officeDocument/2006/relationships/hyperlink" Target="http://fp.educaragon.org/guiaeducativa/guia_educativa_familias.asp?grafico=2&amp;id_ensenanza=5&amp;id_ciclo=1&amp;titulo=Formaci%F3n+profesional+espec%EDfica+-+Grado+medi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todofp.es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hyperlink" Target="http://fp.educaragon.org/guiaeducativa/guia_educativa_familias.asp?grafico=2&amp;id_ensenanza=5&amp;id_ciclo=2&amp;titulo=Formaci%F3n+profesional+espec%EDfica+-+Grado+superi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>
            <a:extLst>
              <a:ext uri="{FF2B5EF4-FFF2-40B4-BE49-F238E27FC236}">
                <a16:creationId xmlns:a16="http://schemas.microsoft.com/office/drawing/2014/main" id="{D3398F33-46E0-5EAB-E700-A4816A9B0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6673850" cy="3214688"/>
          </a:xfrm>
        </p:spPr>
        <p:txBody>
          <a:bodyPr/>
          <a:lstStyle/>
          <a:p>
            <a:pPr algn="ctr"/>
            <a:r>
              <a:rPr lang="es-ES" altLang="es-ES" sz="4400" b="1"/>
              <a:t>ORIENTACIÓN </a:t>
            </a:r>
            <a:br>
              <a:rPr lang="es-ES" altLang="es-ES" sz="4400" b="1"/>
            </a:br>
            <a:r>
              <a:rPr lang="es-ES" altLang="es-ES" sz="4400" b="1"/>
              <a:t>ALUMNADO </a:t>
            </a:r>
            <a:br>
              <a:rPr lang="es-ES" altLang="es-ES" sz="4400" b="1"/>
            </a:br>
            <a:r>
              <a:rPr lang="es-ES" altLang="es-ES" sz="4400" b="1"/>
              <a:t>4º E.S.O. </a:t>
            </a:r>
            <a:br>
              <a:rPr lang="es-ES" altLang="es-ES" sz="4400" b="1"/>
            </a:br>
            <a:br>
              <a:rPr lang="es-ES" altLang="es-ES" sz="4400" b="1"/>
            </a:br>
            <a:endParaRPr lang="es-ES" altLang="es-ES" sz="2400" b="1"/>
          </a:p>
        </p:txBody>
      </p:sp>
      <p:pic>
        <p:nvPicPr>
          <p:cNvPr id="4099" name="Picture 5" descr="orientacion_5">
            <a:extLst>
              <a:ext uri="{FF2B5EF4-FFF2-40B4-BE49-F238E27FC236}">
                <a16:creationId xmlns:a16="http://schemas.microsoft.com/office/drawing/2014/main" id="{BA825E2B-1E11-59C7-24AC-C46EDA56B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690938"/>
            <a:ext cx="4511676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fp_04">
            <a:extLst>
              <a:ext uri="{FF2B5EF4-FFF2-40B4-BE49-F238E27FC236}">
                <a16:creationId xmlns:a16="http://schemas.microsoft.com/office/drawing/2014/main" id="{A934C86B-8832-A25B-1741-8D74847AF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622550"/>
            <a:ext cx="15843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97CF47CA-7C0B-26A9-8517-868385B156DB}"/>
              </a:ext>
            </a:extLst>
          </p:cNvPr>
          <p:cNvSpPr/>
          <p:nvPr/>
        </p:nvSpPr>
        <p:spPr>
          <a:xfrm rot="10800000" flipV="1">
            <a:off x="5715008" y="2928934"/>
            <a:ext cx="2638298" cy="8679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CCCC"/>
              </a:buClr>
              <a:buSzPct val="70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006666">
                      <a:satMod val="155000"/>
                    </a:srgbClr>
                  </a:solidFill>
                  <a:prstDash val="solid"/>
                </a:ln>
                <a:solidFill>
                  <a:srgbClr val="33CCCC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Enseñanzas. Reg. Especial</a:t>
            </a:r>
          </a:p>
        </p:txBody>
      </p:sp>
      <p:sp>
        <p:nvSpPr>
          <p:cNvPr id="4102" name="9 CuadroTexto">
            <a:extLst>
              <a:ext uri="{FF2B5EF4-FFF2-40B4-BE49-F238E27FC236}">
                <a16:creationId xmlns:a16="http://schemas.microsoft.com/office/drawing/2014/main" id="{FD1A8BA3-5249-8818-899E-00022FFD1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881688"/>
            <a:ext cx="30972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CCCC"/>
              </a:buClr>
              <a:buSzPct val="70000"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Estudios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CCCC"/>
              </a:buClr>
              <a:buSzPct val="70000"/>
              <a:buFontTx/>
              <a:buNone/>
              <a:tabLst/>
              <a:defRPr/>
            </a:pPr>
            <a:r>
              <a:rPr kumimoji="0" lang="es-ES" altLang="es-E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Universitarios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E1120879-880C-52BB-C55A-FDB88AF0363A}"/>
              </a:ext>
            </a:extLst>
          </p:cNvPr>
          <p:cNvSpPr/>
          <p:nvPr/>
        </p:nvSpPr>
        <p:spPr>
          <a:xfrm rot="10800000" flipV="1">
            <a:off x="6230949" y="5203838"/>
            <a:ext cx="2592288" cy="4801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CCCC"/>
              </a:buClr>
              <a:buSzPct val="70000"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006666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Escuela Taller</a:t>
            </a:r>
          </a:p>
        </p:txBody>
      </p:sp>
      <p:sp>
        <p:nvSpPr>
          <p:cNvPr id="4104" name="WordArt 11">
            <a:extLst>
              <a:ext uri="{FF2B5EF4-FFF2-40B4-BE49-F238E27FC236}">
                <a16:creationId xmlns:a16="http://schemas.microsoft.com/office/drawing/2014/main" id="{E5A5ED0E-8A2D-8AE9-DE27-1F57DA37B0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4214813"/>
            <a:ext cx="21621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0" cap="none" spc="0" normalizeH="0" baseline="0" noProof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Bachillerato</a:t>
            </a:r>
          </a:p>
        </p:txBody>
      </p:sp>
      <p:sp>
        <p:nvSpPr>
          <p:cNvPr id="4105" name="11 CuadroTexto">
            <a:extLst>
              <a:ext uri="{FF2B5EF4-FFF2-40B4-BE49-F238E27FC236}">
                <a16:creationId xmlns:a16="http://schemas.microsoft.com/office/drawing/2014/main" id="{D2071788-4D77-1262-1DE3-FD03D2C5B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1143000"/>
            <a:ext cx="228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CPI LA JOTA</a:t>
            </a:r>
          </a:p>
        </p:txBody>
      </p:sp>
      <p:pic>
        <p:nvPicPr>
          <p:cNvPr id="4106" name="Picture 13" descr="C:\Users\Usuario\Desktop\CURSO 21-22\Logos\logo.jpg">
            <a:extLst>
              <a:ext uri="{FF2B5EF4-FFF2-40B4-BE49-F238E27FC236}">
                <a16:creationId xmlns:a16="http://schemas.microsoft.com/office/drawing/2014/main" id="{847D24E0-7DD2-5F3D-E50E-CDF47385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145475"/>
            <a:ext cx="7588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285720" y="142852"/>
            <a:ext cx="8389937" cy="6124713"/>
          </a:xfrm>
          <a:prstGeom prst="rect">
            <a:avLst/>
          </a:prstGeom>
          <a:noFill/>
          <a:ln w="9525" cap="flat" cmpd="sng">
            <a:solidFill>
              <a:schemeClr val="tx2">
                <a:lumMod val="2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DCFBFF"/>
              </a:buClr>
              <a:buSzPts val="2800"/>
              <a:buFont typeface="Arial"/>
              <a:buChar char="•"/>
            </a:pPr>
            <a:r>
              <a:rPr lang="es-ES" sz="2800" b="1" dirty="0">
                <a:solidFill>
                  <a:srgbClr val="DCFB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Formación técnica para profesionalizarse en un entorno cercano a las necesidades del mercado laboral (empresas).</a:t>
            </a:r>
            <a:endParaRPr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800"/>
              <a:buFont typeface="Arial"/>
              <a:buChar char="•"/>
            </a:pP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Diversas familias y títulos. Planes de estudios actualizados y modernizados.</a:t>
            </a:r>
            <a:endParaRPr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1FADCC"/>
              </a:buClr>
              <a:buSzPts val="2800"/>
              <a:buFont typeface="Arial"/>
              <a:buChar char="•"/>
            </a:pP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cursos escolares con </a:t>
            </a:r>
            <a:r>
              <a:rPr lang="es-E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prácticas en las empresas, incluso FP dual</a:t>
            </a: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(2 cursos FP G. Medio). 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lvl="0" indent="-177800">
              <a:buClr>
                <a:srgbClr val="1FADCC"/>
              </a:buClr>
              <a:buSzPts val="2800"/>
              <a:buFont typeface="Arial"/>
              <a:buChar char="•"/>
            </a:pP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  de </a:t>
            </a: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Técnico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0" indent="-177800">
              <a:buClr>
                <a:srgbClr val="1FADCC"/>
              </a:buClr>
              <a:buSzPts val="2800"/>
              <a:buFont typeface="Arial"/>
              <a:buChar char="•"/>
            </a:pPr>
            <a:endParaRPr lang="es-E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1" dirty="0">
              <a:solidFill>
                <a:srgbClr val="1FAD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2" descr="http://fp.educaragon.org/img/logo_fp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3829" y="5827961"/>
            <a:ext cx="1232672" cy="53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0945" y="415636"/>
            <a:ext cx="84097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 LEY DE FP DESDE SEPTIEMBRE DE 202</a:t>
            </a: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s-ES" sz="4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ES" dirty="0"/>
          </a:p>
          <a:p>
            <a:pPr algn="ctr"/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TRAERÁ ALGÚN CAMBIO DE MODULOS (MATERIAS)</a:t>
            </a:r>
          </a:p>
          <a:p>
            <a:pPr algn="ctr"/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EN LAS PRÁCTICAS EN EMPRESAS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800" b="1" dirty="0">
                <a:solidFill>
                  <a:schemeClr val="accent4">
                    <a:lumMod val="50000"/>
                  </a:schemeClr>
                </a:solidFill>
              </a:rPr>
              <a:t>UN EJEMPLO: EL INGLÉS PROFESIONAL ESTARÁ EN TODOS LOS CICLOS. </a:t>
            </a:r>
            <a:r>
              <a:rPr lang="es-ES" sz="1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ES POSIBLE QUE TODOS LOS CAMBIOS NO ESTÉN EL PRÓXIMO CURSO</a:t>
            </a:r>
          </a:p>
          <a:p>
            <a:pPr algn="ctr"/>
            <a:endParaRPr lang="es-ES" sz="2000" dirty="0"/>
          </a:p>
        </p:txBody>
      </p:sp>
      <p:sp>
        <p:nvSpPr>
          <p:cNvPr id="3" name="Rectángulo 2"/>
          <p:cNvSpPr/>
          <p:nvPr/>
        </p:nvSpPr>
        <p:spPr>
          <a:xfrm>
            <a:off x="2410690" y="5983507"/>
            <a:ext cx="61375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https://</a:t>
            </a:r>
            <a:r>
              <a:rPr lang="es-ES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www.educacionyfp.gob.es/destacados/nueva-ley-fp.html</a:t>
            </a:r>
            <a:endParaRPr lang="es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7" y="4641274"/>
            <a:ext cx="2033237" cy="121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756312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/>
        </p:nvSpPr>
        <p:spPr>
          <a:xfrm>
            <a:off x="827088" y="476250"/>
            <a:ext cx="73453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 i="1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¿Cómo se organiza la F.P.?</a:t>
            </a:r>
            <a:endParaRPr/>
          </a:p>
        </p:txBody>
      </p:sp>
      <p:sp>
        <p:nvSpPr>
          <p:cNvPr id="243" name="Google Shape;243;p29">
            <a:hlinkClick r:id="rId3"/>
          </p:cNvPr>
          <p:cNvSpPr/>
          <p:nvPr/>
        </p:nvSpPr>
        <p:spPr>
          <a:xfrm>
            <a:off x="0" y="1357299"/>
            <a:ext cx="5357818" cy="1063640"/>
          </a:xfrm>
          <a:prstGeom prst="ellipse">
            <a:avLst/>
          </a:prstGeom>
          <a:gradFill>
            <a:gsLst>
              <a:gs pos="0">
                <a:srgbClr val="FF898B"/>
              </a:gs>
              <a:gs pos="65000">
                <a:srgbClr val="FFBFC2"/>
              </a:gs>
              <a:gs pos="100000">
                <a:srgbClr val="FFCFCF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FAMILIAS PROFESIONALES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4" name="Google Shape;244;p29">
            <a:hlinkClick r:id="rId4"/>
          </p:cNvPr>
          <p:cNvSpPr/>
          <p:nvPr/>
        </p:nvSpPr>
        <p:spPr>
          <a:xfrm>
            <a:off x="4500562" y="2857496"/>
            <a:ext cx="4321175" cy="1511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2D3EE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CICLOS FORMATIVOS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Títulos concretos: puede haber varios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dentro de una misma familia.</a:t>
            </a:r>
            <a:endParaRPr sz="1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5572132" y="5143512"/>
            <a:ext cx="3149828" cy="1252124"/>
          </a:xfrm>
          <a:prstGeom prst="ellipse">
            <a:avLst/>
          </a:prstGeom>
          <a:gradFill>
            <a:gsLst>
              <a:gs pos="0">
                <a:srgbClr val="861F00"/>
              </a:gs>
              <a:gs pos="50000">
                <a:srgbClr val="D53500"/>
              </a:gs>
              <a:gs pos="70000">
                <a:srgbClr val="ED4400"/>
              </a:gs>
              <a:gs pos="100000">
                <a:srgbClr val="FF5C13"/>
              </a:gs>
            </a:gsLst>
            <a:lin ang="16200000" scaled="0"/>
          </a:gradFill>
          <a:ln>
            <a:noFill/>
          </a:ln>
          <a:effectLst>
            <a:outerShdw blurRad="63500" dist="381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MÓDULOS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PROFESIONALES</a:t>
            </a:r>
          </a:p>
          <a:p>
            <a:pPr lvl="0" algn="ctr">
              <a:lnSpc>
                <a:spcPct val="90000"/>
              </a:lnSpc>
            </a:pPr>
            <a:r>
              <a:rPr lang="es-ES" b="1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(materias por nº de horas)</a:t>
            </a:r>
            <a:endParaRPr/>
          </a:p>
        </p:txBody>
      </p:sp>
      <p:cxnSp>
        <p:nvCxnSpPr>
          <p:cNvPr id="246" name="Google Shape;246;p29"/>
          <p:cNvCxnSpPr/>
          <p:nvPr/>
        </p:nvCxnSpPr>
        <p:spPr>
          <a:xfrm>
            <a:off x="2627313" y="3789363"/>
            <a:ext cx="1296900" cy="1008000"/>
          </a:xfrm>
          <a:prstGeom prst="bentConnector3">
            <a:avLst>
              <a:gd name="adj1" fmla="val 50003"/>
            </a:avLst>
          </a:prstGeom>
          <a:noFill/>
          <a:ln>
            <a:noFill/>
          </a:ln>
        </p:spPr>
      </p:cxnSp>
      <p:cxnSp>
        <p:nvCxnSpPr>
          <p:cNvPr id="247" name="Google Shape;247;p29"/>
          <p:cNvCxnSpPr/>
          <p:nvPr/>
        </p:nvCxnSpPr>
        <p:spPr>
          <a:xfrm rot="10800000">
            <a:off x="1332050" y="3428900"/>
            <a:ext cx="503100" cy="216000"/>
          </a:xfrm>
          <a:prstGeom prst="bentConnector3">
            <a:avLst>
              <a:gd name="adj1" fmla="val 50014"/>
            </a:avLst>
          </a:prstGeom>
          <a:noFill/>
          <a:ln>
            <a:noFill/>
          </a:ln>
        </p:spPr>
      </p:cxnSp>
      <p:sp>
        <p:nvSpPr>
          <p:cNvPr id="248" name="Google Shape;248;p29"/>
          <p:cNvSpPr/>
          <p:nvPr/>
        </p:nvSpPr>
        <p:spPr>
          <a:xfrm>
            <a:off x="5357818" y="1928802"/>
            <a:ext cx="360363" cy="863600"/>
          </a:xfrm>
          <a:prstGeom prst="curvedLeftArrow">
            <a:avLst>
              <a:gd name="adj1" fmla="val 24963"/>
              <a:gd name="adj2" fmla="val 49927"/>
              <a:gd name="adj3" fmla="val 25000"/>
            </a:avLst>
          </a:prstGeom>
          <a:solidFill>
            <a:srgbClr val="A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9" name="Google Shape;249;p29"/>
          <p:cNvSpPr/>
          <p:nvPr/>
        </p:nvSpPr>
        <p:spPr>
          <a:xfrm>
            <a:off x="7358082" y="4357694"/>
            <a:ext cx="360362" cy="863600"/>
          </a:xfrm>
          <a:prstGeom prst="curvedLeftArrow">
            <a:avLst>
              <a:gd name="adj1" fmla="val 24963"/>
              <a:gd name="adj2" fmla="val 49927"/>
              <a:gd name="adj3" fmla="val 25000"/>
            </a:avLst>
          </a:prstGeom>
          <a:solidFill>
            <a:srgbClr val="A8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879475" y="4625975"/>
            <a:ext cx="18415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1" name="Google Shape;251;p29" descr="fp_02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282" y="4714884"/>
            <a:ext cx="2832100" cy="19161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2" name="Google Shape;252;p29" descr="http://fp.educaragon.org/img/logo_fp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2910" y="2928934"/>
            <a:ext cx="2000250" cy="86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181" y="132448"/>
            <a:ext cx="7426541" cy="662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4836" y="139629"/>
            <a:ext cx="6670548" cy="63092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509" y="6337534"/>
            <a:ext cx="3393456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997" y="517208"/>
            <a:ext cx="8120615" cy="59124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604" y="857232"/>
            <a:ext cx="5841787" cy="56886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13" name="Google Shape;313;p37"/>
          <p:cNvSpPr/>
          <p:nvPr/>
        </p:nvSpPr>
        <p:spPr>
          <a:xfrm>
            <a:off x="2428860" y="428604"/>
            <a:ext cx="44111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Ejemplo de  módulos en 1º y 2º de CFGM</a:t>
            </a:r>
            <a:endParaRPr sz="2000" b="1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7"/>
          <p:cNvSpPr/>
          <p:nvPr/>
        </p:nvSpPr>
        <p:spPr>
          <a:xfrm>
            <a:off x="2786050" y="1000108"/>
            <a:ext cx="1643074" cy="42862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7715272" y="1000108"/>
            <a:ext cx="1143008" cy="83099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HORARIO POR SEMANA DEL 1º CURSO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37"/>
          <p:cNvCxnSpPr/>
          <p:nvPr/>
        </p:nvCxnSpPr>
        <p:spPr>
          <a:xfrm rot="10800000" flipH="1">
            <a:off x="6643702" y="1143026"/>
            <a:ext cx="1071600" cy="642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17" name="Google Shape;317;p37"/>
          <p:cNvSpPr/>
          <p:nvPr/>
        </p:nvSpPr>
        <p:spPr>
          <a:xfrm>
            <a:off x="6286512" y="1714488"/>
            <a:ext cx="357190" cy="1928826"/>
          </a:xfrm>
          <a:prstGeom prst="rect">
            <a:avLst/>
          </a:prstGeom>
          <a:noFill/>
          <a:ln w="28575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7786710" y="2571744"/>
            <a:ext cx="1143008" cy="83099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HORARIO POR SEMANA DEL 2º CURSO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p37"/>
          <p:cNvCxnSpPr/>
          <p:nvPr/>
        </p:nvCxnSpPr>
        <p:spPr>
          <a:xfrm rot="10800000" flipH="1">
            <a:off x="7215206" y="3143290"/>
            <a:ext cx="642900" cy="642900"/>
          </a:xfrm>
          <a:prstGeom prst="bentConnector3">
            <a:avLst>
              <a:gd name="adj1" fmla="val 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0" name="Google Shape;320;p37"/>
          <p:cNvSpPr/>
          <p:nvPr/>
        </p:nvSpPr>
        <p:spPr>
          <a:xfrm>
            <a:off x="6643702" y="3643314"/>
            <a:ext cx="714380" cy="2000264"/>
          </a:xfrm>
          <a:prstGeom prst="rect">
            <a:avLst/>
          </a:prstGeom>
          <a:noFill/>
          <a:ln w="28575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3929058" y="5286388"/>
            <a:ext cx="200026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FCT (PRÁCTICAS EN EMPRESAS)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2" name="Google Shape;322;p37"/>
          <p:cNvCxnSpPr/>
          <p:nvPr/>
        </p:nvCxnSpPr>
        <p:spPr>
          <a:xfrm>
            <a:off x="5286380" y="5500702"/>
            <a:ext cx="1500198" cy="1588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23" name="Google Shape;323;p37"/>
          <p:cNvSpPr/>
          <p:nvPr/>
        </p:nvSpPr>
        <p:spPr>
          <a:xfrm>
            <a:off x="2214546" y="1857364"/>
            <a:ext cx="4071966" cy="1785950"/>
          </a:xfrm>
          <a:prstGeom prst="rect">
            <a:avLst/>
          </a:prstGeom>
          <a:noFill/>
          <a:ln w="28575" cap="flat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4429124" y="2285992"/>
            <a:ext cx="571504" cy="52322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1º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7"/>
          <p:cNvSpPr txBox="1"/>
          <p:nvPr/>
        </p:nvSpPr>
        <p:spPr>
          <a:xfrm>
            <a:off x="4786314" y="4071942"/>
            <a:ext cx="571504" cy="52322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2º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688" y="0"/>
            <a:ext cx="5734050" cy="6648450"/>
          </a:xfrm>
          <a:prstGeom prst="rect">
            <a:avLst/>
          </a:prstGeom>
          <a:noFill/>
          <a:ln w="9525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404664"/>
            <a:ext cx="5981700" cy="5743575"/>
          </a:xfrm>
          <a:prstGeom prst="rect">
            <a:avLst/>
          </a:prstGeom>
          <a:noFill/>
          <a:ln w="9525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strando g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78" y="134866"/>
            <a:ext cx="8874493" cy="6704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3.bp.blogspot.com/-gDfyFtZH6Zg/U5nxfva-_DI/AAAAAAAAI-o/IOT-d9cnZBk/s1600/confused-smiley.png">
            <a:extLst>
              <a:ext uri="{FF2B5EF4-FFF2-40B4-BE49-F238E27FC236}">
                <a16:creationId xmlns:a16="http://schemas.microsoft.com/office/drawing/2014/main" id="{CC0E9118-94C6-EBAD-758A-4F583E96D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0955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Llamada de nube">
            <a:extLst>
              <a:ext uri="{FF2B5EF4-FFF2-40B4-BE49-F238E27FC236}">
                <a16:creationId xmlns:a16="http://schemas.microsoft.com/office/drawing/2014/main" id="{C0005A4B-7E6B-950B-9A52-0AEB18DCC64D}"/>
              </a:ext>
            </a:extLst>
          </p:cNvPr>
          <p:cNvSpPr/>
          <p:nvPr/>
        </p:nvSpPr>
        <p:spPr>
          <a:xfrm>
            <a:off x="714375" y="142875"/>
            <a:ext cx="4857750" cy="3000375"/>
          </a:xfrm>
          <a:prstGeom prst="cloudCallout">
            <a:avLst>
              <a:gd name="adj1" fmla="val 30736"/>
              <a:gd name="adj2" fmla="val 61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dirty="0">
                <a:solidFill>
                  <a:srgbClr val="002060"/>
                </a:solidFill>
              </a:rPr>
              <a:t>¿ Y después de	</a:t>
            </a:r>
          </a:p>
          <a:p>
            <a:pPr algn="ctr" eaLnBrk="1" hangingPunct="1">
              <a:defRPr/>
            </a:pPr>
            <a:r>
              <a:rPr lang="es-ES" dirty="0">
                <a:solidFill>
                  <a:srgbClr val="002060"/>
                </a:solidFill>
              </a:rPr>
              <a:t>4º de ESO?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784269"/>
            <a:ext cx="8392302" cy="253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284;p33"/>
          <p:cNvSpPr txBox="1"/>
          <p:nvPr/>
        </p:nvSpPr>
        <p:spPr>
          <a:xfrm>
            <a:off x="7037017" y="3002627"/>
            <a:ext cx="1578837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SON TRES CURSOS ESCOLARES</a:t>
            </a:r>
            <a:endParaRPr sz="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6910940" y="3012707"/>
            <a:ext cx="86627" cy="154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8619" y="517236"/>
            <a:ext cx="8608290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Nuevos títulos en centros de Zaragoza en los últimos cursos…</a:t>
            </a:r>
          </a:p>
          <a:p>
            <a:br>
              <a:rPr lang="es-ES" sz="2400" dirty="0"/>
            </a:br>
            <a:r>
              <a:rPr lang="es-ES" sz="2000" dirty="0"/>
              <a:t>⭐⭐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👥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 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Avempace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Actur</a:t>
            </a:r>
            <a:r>
              <a:rPr lang="es-ES" sz="2000" b="1" dirty="0"/>
              <a:t>)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 G. Medio Atención a Personas en </a:t>
            </a:r>
            <a:r>
              <a:rPr lang="es-ES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de Dependencia</a:t>
            </a:r>
            <a:r>
              <a:rPr lang="es-E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br>
              <a:rPr lang="es-ES" sz="2000" dirty="0"/>
            </a:br>
            <a:r>
              <a:rPr lang="es-ES" sz="2000" dirty="0"/>
              <a:t>⭐🖥🕸</a:t>
            </a:r>
            <a:r>
              <a:rPr lang="es-ES" sz="2000" b="1" dirty="0"/>
              <a:t>IES Miguel de Molinos</a:t>
            </a:r>
            <a:r>
              <a:rPr lang="es-ES" sz="2000" dirty="0"/>
              <a:t> </a:t>
            </a:r>
            <a:r>
              <a:rPr lang="es-ES" sz="2000" b="1" dirty="0"/>
              <a:t>(</a:t>
            </a:r>
            <a:r>
              <a:rPr lang="es-ES" sz="2000" b="1" dirty="0" err="1"/>
              <a:t>Actur</a:t>
            </a:r>
            <a:r>
              <a:rPr lang="es-ES" sz="2000" b="1" dirty="0"/>
              <a:t>): </a:t>
            </a:r>
            <a:r>
              <a:rPr lang="es-E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 G. Medio Sistemas </a:t>
            </a:r>
            <a:r>
              <a:rPr lang="es-ES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Microinformáticos</a:t>
            </a:r>
            <a:r>
              <a:rPr lang="es-E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Redes.</a:t>
            </a:r>
          </a:p>
          <a:p>
            <a:br>
              <a:rPr lang="es-ES" sz="2000" dirty="0"/>
            </a:br>
            <a:r>
              <a:rPr lang="es-ES" sz="2000" dirty="0"/>
              <a:t>⭐⭐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 Río Gállego (Av. Cataluña</a:t>
            </a:r>
            <a:r>
              <a:rPr lang="es-ES" sz="2000" b="1" dirty="0"/>
              <a:t>)</a:t>
            </a:r>
            <a:r>
              <a:rPr lang="es-ES" sz="2000" dirty="0"/>
              <a:t>: ⚕👨</a:t>
            </a:r>
            <a:r>
              <a:rPr lang="es-E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 G. Medio Cuidados Auxiliares de </a:t>
            </a:r>
            <a:r>
              <a:rPr lang="es-ES" sz="2000" u="sng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Enfermería</a:t>
            </a:r>
            <a:r>
              <a:rPr lang="es-E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🚘🔧FP G. Medio Electromecánica de </a:t>
            </a:r>
            <a:r>
              <a:rPr lang="es-ES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Vehículos Automóviles</a:t>
            </a:r>
            <a:r>
              <a:rPr lang="es-ES" sz="2000" dirty="0">
                <a:solidFill>
                  <a:srgbClr val="C00000"/>
                </a:solidFill>
              </a:rPr>
              <a:t>.</a:t>
            </a:r>
          </a:p>
          <a:p>
            <a:br>
              <a:rPr lang="es-ES" sz="2000" dirty="0"/>
            </a:br>
            <a:r>
              <a:rPr lang="es-ES" sz="2000" dirty="0"/>
              <a:t>⭐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 Virgen del Pilar,(zona sur de Zaragoza)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S" sz="2000" dirty="0"/>
              <a:t> 🚰</a:t>
            </a:r>
            <a:r>
              <a:rPr lang="es-ES" sz="2000" dirty="0">
                <a:solidFill>
                  <a:srgbClr val="C00000"/>
                </a:solidFill>
              </a:rPr>
              <a:t>FP G. Medio Redes y Estaciones de </a:t>
            </a:r>
            <a:r>
              <a:rPr lang="es-ES" sz="2000" u="sng" dirty="0">
                <a:solidFill>
                  <a:srgbClr val="C00000"/>
                </a:solidFill>
              </a:rPr>
              <a:t>Tratamiento de Aguas</a:t>
            </a:r>
            <a:r>
              <a:rPr lang="es-ES" sz="2000" dirty="0"/>
              <a:t>.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🆕Nuevo título en Aragón.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4" descr="Imagen-animada-Informacion-0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6710" y="3357562"/>
            <a:ext cx="714380" cy="714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Rectángulo"/>
          <p:cNvSpPr/>
          <p:nvPr/>
        </p:nvSpPr>
        <p:spPr>
          <a:xfrm>
            <a:off x="212437" y="157018"/>
            <a:ext cx="8552873" cy="6576291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CENTROS DE FP TOTALMENTE PRIVADOS (DE PAGO)</a:t>
            </a:r>
          </a:p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OFRECEN ESTUDIOS PRIVADOS (Y PUEDE QUE TAMBIÉN</a:t>
            </a:r>
          </a:p>
          <a:p>
            <a:pPr algn="ctr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CONCERTADOS)</a:t>
            </a:r>
          </a:p>
          <a:p>
            <a:endParaRPr lang="es-ES" dirty="0"/>
          </a:p>
          <a:p>
            <a:r>
              <a:rPr lang="es-ES" sz="1100" b="1" dirty="0"/>
              <a:t>REY ARDID </a:t>
            </a:r>
            <a:r>
              <a:rPr lang="es-ES" sz="900" b="1" dirty="0"/>
              <a:t>(AUXILIAR DE ENFERMERÍA</a:t>
            </a:r>
            <a:r>
              <a:rPr lang="es-ES" sz="1000" dirty="0"/>
              <a:t>)  </a:t>
            </a:r>
            <a:r>
              <a:rPr lang="es-ES" sz="1000" dirty="0">
                <a:hlinkClick r:id="rId4"/>
              </a:rPr>
              <a:t>www.reyardid.org</a:t>
            </a:r>
            <a:r>
              <a:rPr lang="es-ES" sz="1000" dirty="0"/>
              <a:t>  </a:t>
            </a:r>
            <a:r>
              <a:rPr lang="es-ES" sz="1000" dirty="0">
                <a:hlinkClick r:id="rId5"/>
              </a:rPr>
              <a:t>https://www.reyardid.org/formacion/formacion-profesional/</a:t>
            </a:r>
            <a:endParaRPr lang="es-ES" sz="1000" dirty="0"/>
          </a:p>
          <a:p>
            <a:r>
              <a:rPr lang="es-ES" sz="1100" b="1" dirty="0"/>
              <a:t>SAN </a:t>
            </a:r>
            <a:r>
              <a:rPr lang="es-E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VALERO </a:t>
            </a:r>
            <a:r>
              <a:rPr lang="es-ES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(TIENE OFERTA CONCERTADA Y ALGO TAMBIÉN PRIVADA)</a:t>
            </a:r>
          </a:p>
          <a:p>
            <a:r>
              <a:rPr lang="es-ES" sz="1100" dirty="0"/>
              <a:t>Cl. Violeta Parra, 9 . Telf. 976 46 6599</a:t>
            </a:r>
          </a:p>
          <a:p>
            <a:r>
              <a:rPr lang="es-ES" sz="1100" dirty="0"/>
              <a:t>infoces@svalero.es /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http://www.sanvalero.es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100" b="1" dirty="0"/>
              <a:t>SANTO DOMINGO DE SILOS </a:t>
            </a:r>
            <a:r>
              <a:rPr lang="es-ES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(TIENE OFERTA CONCERTADA Y ALGO TAMBIÉN PRIVADA)</a:t>
            </a:r>
          </a:p>
          <a:p>
            <a:r>
              <a:rPr lang="es-ES" sz="1100" dirty="0"/>
              <a:t>Cl. Amistad, 6. Telf. 976 42 49 47</a:t>
            </a:r>
          </a:p>
          <a:p>
            <a:r>
              <a:rPr lang="es-ES" sz="1100" dirty="0"/>
              <a:t>odsds@planalfa.es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7"/>
              </a:rPr>
              <a:t>http://www.educasilos.com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100" b="1" dirty="0"/>
              <a:t>ARTE-MISS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100" dirty="0"/>
              <a:t>ZARAGOZA, (PELUQUERÍA Y ESTÉTICA)</a:t>
            </a:r>
          </a:p>
          <a:p>
            <a:r>
              <a:rPr lang="es-ES" sz="1100" dirty="0"/>
              <a:t>Cl. Padre </a:t>
            </a:r>
            <a:r>
              <a:rPr lang="es-ES" sz="1100" dirty="0" err="1"/>
              <a:t>Manjón</a:t>
            </a:r>
            <a:r>
              <a:rPr lang="es-ES" sz="1100" dirty="0"/>
              <a:t>, 38-40 / Telf. 976 33 11 88</a:t>
            </a:r>
          </a:p>
          <a:p>
            <a:r>
              <a:rPr lang="es-ES" sz="1100" dirty="0"/>
              <a:t>educacion@arte-miss.com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8"/>
              </a:rPr>
              <a:t>http://www.arte-miss.com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100" b="1" dirty="0"/>
              <a:t>CPA-SALDUIE</a:t>
            </a:r>
          </a:p>
          <a:p>
            <a:r>
              <a:rPr lang="es-ES" sz="1100" dirty="0"/>
              <a:t>AVDA. RAMÓN SAÍNZ DE VARANDA 1-3. Telf. 976 52 27 41</a:t>
            </a:r>
          </a:p>
          <a:p>
            <a:r>
              <a:rPr lang="es-ES" sz="1100" dirty="0"/>
              <a:t>info@cpasalduie.com </a:t>
            </a:r>
            <a:r>
              <a:rPr lang="es-ES" sz="1100" dirty="0">
                <a:hlinkClick r:id="rId9"/>
              </a:rPr>
              <a:t>http://www.cpasalduie.com</a:t>
            </a:r>
            <a:endParaRPr lang="es-ES" sz="1100" dirty="0"/>
          </a:p>
          <a:p>
            <a:r>
              <a:rPr lang="es-ES" sz="1100" b="1" dirty="0"/>
              <a:t>ESCOLAPIAS SANTA ENGRACIA </a:t>
            </a:r>
            <a:r>
              <a:rPr lang="es-ES" sz="1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(TIENE OFERTA CONCERTADA Y ALGO TAMBIÉN PRIVADA)</a:t>
            </a:r>
          </a:p>
          <a:p>
            <a:r>
              <a:rPr lang="es-ES" sz="1100" dirty="0"/>
              <a:t>Camino De Miraflores, 23. Tel. 976 37 1068</a:t>
            </a:r>
          </a:p>
          <a:p>
            <a:r>
              <a:rPr lang="es-ES" sz="1100" dirty="0"/>
              <a:t>miraflores@fe-escolapias.org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10"/>
              </a:rPr>
              <a:t>http://www.escolapiasmiraflores.org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100" b="1" dirty="0"/>
              <a:t>OCÉANO ATLÁNTICO</a:t>
            </a:r>
          </a:p>
          <a:p>
            <a:r>
              <a:rPr lang="es-ES" sz="1100" dirty="0"/>
              <a:t>Avda. Ranillas, 1, edificio 3D. Tel. 976 10 6451</a:t>
            </a:r>
          </a:p>
          <a:p>
            <a:r>
              <a:rPr lang="es-ES" sz="1100" dirty="0"/>
              <a:t>info@oceanoatlantico.org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11"/>
              </a:rPr>
              <a:t>http://www.oceanoatlantico.org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100" b="1" dirty="0"/>
              <a:t>FORMACCIONA</a:t>
            </a:r>
          </a:p>
          <a:p>
            <a:r>
              <a:rPr lang="es-ES" sz="1100" dirty="0"/>
              <a:t>CL. ASÍN Y PALACIOS, 18. Tel. 976249622</a:t>
            </a:r>
          </a:p>
          <a:p>
            <a:r>
              <a:rPr lang="es-ES" sz="1100" dirty="0"/>
              <a:t>info@formacciona.com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12"/>
              </a:rPr>
              <a:t>http://www.formacciona.com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100" b="1" dirty="0"/>
              <a:t>VITAE ZARAGOZA</a:t>
            </a:r>
          </a:p>
          <a:p>
            <a:r>
              <a:rPr lang="es-ES" sz="1100" dirty="0"/>
              <a:t>Calle Fray Julián Garcés, número 100. Tel. 637046244</a:t>
            </a:r>
          </a:p>
          <a:p>
            <a:r>
              <a:rPr lang="es-ES" sz="1100" dirty="0"/>
              <a:t>info@escuelavitae.com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13"/>
              </a:rPr>
              <a:t>https://www.escolavitae.com/es/ciclos-formativos-Zaragoza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100" b="1" dirty="0"/>
              <a:t>CESUR ZARAGOZA</a:t>
            </a:r>
          </a:p>
          <a:p>
            <a:r>
              <a:rPr lang="es-ES" sz="1100" dirty="0"/>
              <a:t>Avenida de Ranillas, número 5C. Tel. 876 25 9824</a:t>
            </a:r>
          </a:p>
          <a:p>
            <a:r>
              <a:rPr lang="es-ES" sz="1100" dirty="0"/>
              <a:t>cesurzaragoza@cesurformacion.com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14"/>
              </a:rPr>
              <a:t>http://www.cesurformacion.com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sz="1100" b="1" dirty="0"/>
              <a:t>MEDAC ZARAGOZA</a:t>
            </a:r>
          </a:p>
          <a:p>
            <a:r>
              <a:rPr lang="es-ES" sz="1100" dirty="0"/>
              <a:t>Calle Eduardo Jimeno Correas, número 19. tel. 876500761</a:t>
            </a:r>
          </a:p>
          <a:p>
            <a:r>
              <a:rPr lang="es-ES" sz="1100" dirty="0"/>
              <a:t>zaragoza@medac.es </a:t>
            </a:r>
            <a:r>
              <a:rPr lang="es-ES" sz="1100" dirty="0">
                <a:solidFill>
                  <a:schemeClr val="tx2">
                    <a:lumMod val="50000"/>
                  </a:schemeClr>
                </a:solidFill>
                <a:hlinkClick r:id="rId15"/>
              </a:rPr>
              <a:t>http://www.medac.es</a:t>
            </a:r>
            <a:endParaRPr lang="es-ES" sz="11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5760" y="317634"/>
            <a:ext cx="2829827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INSCRIPCIÓN POR INTERNET EN JUNIO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88181" y="960922"/>
            <a:ext cx="3177941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ELIJO los centros y títulos de mi interés por orden Y EL TURNO </a:t>
            </a:r>
            <a:endParaRPr lang="es-ES" sz="105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21317" y="1702068"/>
            <a:ext cx="6489032" cy="30777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PONGO HASTA 10</a:t>
            </a:r>
            <a:r>
              <a:rPr lang="es-E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centros por orden de interés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37774" y="171650"/>
            <a:ext cx="4063464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IMPORTANTE PONER UN MOVIL QUE USEMOS O EL DE TUS PADRES Y UN CORREO QUE USEMOS (NO EL DEL IES)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301465" y="404260"/>
            <a:ext cx="1116531" cy="221381"/>
          </a:xfrm>
          <a:prstGeom prst="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72527" y="960922"/>
            <a:ext cx="3784332" cy="6001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TENGO QUE TENER EL CERTIFICADO DE NOTAS DE 3º-4º EN PDF (SECRETARÍA TE LO HARÁ) PARA SUBIRLO  A LA RED CUANDO ME LO PIDAN</a:t>
            </a:r>
          </a:p>
        </p:txBody>
      </p:sp>
      <p:cxnSp>
        <p:nvCxnSpPr>
          <p:cNvPr id="9" name="8 Conector recto de flecha"/>
          <p:cNvCxnSpPr/>
          <p:nvPr/>
        </p:nvCxnSpPr>
        <p:spPr>
          <a:xfrm rot="16200000" flipH="1">
            <a:off x="-399449" y="1506352"/>
            <a:ext cx="4754881" cy="316671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164080" y="2087080"/>
            <a:ext cx="6238774" cy="7386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PONER TODOS LOS DATOS BIEN, NO OLVIDAR MARCAR QUE HE OBTENIDO EL TÍTULO EN EL ÚLTIMO AÑO (EN LOS ÚLTIMOS 3 AÑOS) Y LA NOTA MEDIA QUE TENGO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893997" y="2922874"/>
            <a:ext cx="3226067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RECIBIRÁS UN </a:t>
            </a:r>
            <a:r>
              <a:rPr lang="es-ES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RESGUARDO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HABER HECHO LA INSCRIPCIÓN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240505" y="3750646"/>
            <a:ext cx="4209449" cy="7386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DESPUÉS, ME DAN UN CENTRO TENGO QUE </a:t>
            </a:r>
            <a:r>
              <a:rPr lang="es-ES" b="1" i="1" dirty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MATRICULARME</a:t>
            </a:r>
            <a:r>
              <a:rPr lang="es-E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(JULIO) SI NO ME MATRICULO SALGO DEL PROCESO.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32472" y="4570395"/>
            <a:ext cx="3801979" cy="5770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5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MATRICULA POR INTERNET, SI TIENES DUDAS LLAMA AL CENTRO QUE TE HAN DADO PARA COMPROBAR QUE TODO ESTÁ BIEN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525928" y="2972603"/>
            <a:ext cx="2252311" cy="60016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COMPRUEBA QUE ESTÁS EN LOS LISTADOS DE </a:t>
            </a:r>
            <a:r>
              <a:rPr lang="es-ES" sz="11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ADMITIDOS</a:t>
            </a:r>
          </a:p>
        </p:txBody>
      </p:sp>
      <p:sp>
        <p:nvSpPr>
          <p:cNvPr id="16" name="15 Flecha a la derecha con muesca"/>
          <p:cNvSpPr/>
          <p:nvPr/>
        </p:nvSpPr>
        <p:spPr>
          <a:xfrm>
            <a:off x="6131292" y="3070458"/>
            <a:ext cx="308009" cy="154005"/>
          </a:xfrm>
          <a:prstGeom prst="notchedRight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81276" y="3559743"/>
            <a:ext cx="1974784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ESTAR PENDIENTES A LAS FECHAS DEL PROCESO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1327" y="5617904"/>
            <a:ext cx="1719161" cy="97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 txBox="1">
            <a:spLocks noGrp="1"/>
          </p:cNvSpPr>
          <p:nvPr>
            <p:ph type="title"/>
          </p:nvPr>
        </p:nvSpPr>
        <p:spPr>
          <a:xfrm>
            <a:off x="144378" y="0"/>
            <a:ext cx="5293895" cy="673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i="1" dirty="0">
                <a:solidFill>
                  <a:srgbClr val="A31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 de Admisión por internet</a:t>
            </a:r>
            <a:endParaRPr sz="1800" i="1">
              <a:solidFill>
                <a:srgbClr val="A317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896" y="750770"/>
            <a:ext cx="7276083" cy="563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728663"/>
            <a:ext cx="82200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57175"/>
            <a:ext cx="84105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47" descr="gif-for-presentation-99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08" y="178347"/>
            <a:ext cx="847717" cy="8477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346509" y="4754880"/>
            <a:ext cx="8595360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Se elige</a:t>
            </a:r>
            <a:r>
              <a:rPr lang="es-E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hasta 10 centros por orden,</a:t>
            </a:r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 conviene rellenar los 10, si mi nota media no es muy alta. </a:t>
            </a:r>
          </a:p>
          <a:p>
            <a:pPr algn="just"/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TURNOS: en algunos ciclos hay de </a:t>
            </a:r>
            <a:r>
              <a:rPr lang="es-ES" sz="2000" b="1" dirty="0">
                <a:solidFill>
                  <a:srgbClr val="0DBFE3"/>
                </a:solidFill>
              </a:rPr>
              <a:t>mañana (</a:t>
            </a:r>
            <a:r>
              <a:rPr lang="es-ES" sz="2000" b="1" dirty="0">
                <a:solidFill>
                  <a:srgbClr val="0DBF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s-ES" sz="2000" b="1" dirty="0">
                <a:solidFill>
                  <a:srgbClr val="0DBFE3"/>
                </a:solidFill>
              </a:rPr>
              <a:t>)</a:t>
            </a:r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 (más nota) y </a:t>
            </a:r>
            <a:r>
              <a:rPr lang="es-ES" sz="2000" b="1" dirty="0">
                <a:solidFill>
                  <a:srgbClr val="0070C0"/>
                </a:solidFill>
              </a:rPr>
              <a:t>tarde (</a:t>
            </a:r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s-ES" sz="2000" b="1" dirty="0">
                <a:solidFill>
                  <a:srgbClr val="0070C0"/>
                </a:solidFill>
              </a:rPr>
              <a:t> = vespertino). </a:t>
            </a:r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Si hay </a:t>
            </a:r>
            <a:r>
              <a:rPr lang="es-ES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nocturno (N) SON TRES </a:t>
            </a:r>
            <a:r>
              <a:rPr lang="es-ES" sz="2000" b="1" dirty="0">
                <a:solidFill>
                  <a:schemeClr val="accent3">
                    <a:lumMod val="75000"/>
                  </a:schemeClr>
                </a:solidFill>
              </a:rPr>
              <a:t>cursos escolares, no dos (menos horas semanales).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5386" y="957674"/>
            <a:ext cx="8556858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s-ES_tradnl" dirty="0"/>
          </a:p>
          <a:p>
            <a:r>
              <a:rPr lang="es-E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Novedades: </a:t>
            </a:r>
          </a:p>
          <a:p>
            <a:endParaRPr lang="es-ES" sz="2400" dirty="0"/>
          </a:p>
          <a:p>
            <a:r>
              <a:rPr lang="es-ES" sz="2400" b="1" dirty="0">
                <a:solidFill>
                  <a:schemeClr val="accent6"/>
                </a:solidFill>
              </a:rPr>
              <a:t>Tienen prioridad y </a:t>
            </a:r>
            <a:r>
              <a:rPr lang="es-ES" sz="2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que marcar </a:t>
            </a:r>
            <a:r>
              <a:rPr lang="es-E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haber obtenido </a:t>
            </a:r>
            <a:r>
              <a:rPr lang="es-ES" sz="2400" b="1" dirty="0">
                <a:solidFill>
                  <a:schemeClr val="accent6"/>
                </a:solidFill>
              </a:rPr>
              <a:t>el título de la ESO dentro de los </a:t>
            </a:r>
            <a:r>
              <a:rPr lang="es-E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últimos cursos</a:t>
            </a:r>
            <a:r>
              <a:rPr lang="es-ES" sz="2400" b="1" dirty="0">
                <a:solidFill>
                  <a:schemeClr val="accent6"/>
                </a:solidFill>
              </a:rPr>
              <a:t>. </a:t>
            </a:r>
          </a:p>
          <a:p>
            <a:endParaRPr lang="es-ES" sz="2400" b="1" dirty="0">
              <a:solidFill>
                <a:schemeClr val="accent6"/>
              </a:solidFill>
            </a:endParaRPr>
          </a:p>
          <a:p>
            <a:r>
              <a:rPr lang="es-ES" sz="2400" b="1" dirty="0">
                <a:solidFill>
                  <a:schemeClr val="accent6"/>
                </a:solidFill>
              </a:rPr>
              <a:t>Se entra por </a:t>
            </a:r>
            <a:r>
              <a:rPr lang="es-E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nota media </a:t>
            </a:r>
            <a:r>
              <a:rPr lang="es-ES" sz="2400" b="1" dirty="0">
                <a:solidFill>
                  <a:schemeClr val="accent6"/>
                </a:solidFill>
              </a:rPr>
              <a:t>con dos decimales en </a:t>
            </a:r>
            <a:r>
              <a:rPr lang="es-E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 y 4º de la ESO,</a:t>
            </a:r>
            <a:r>
              <a:rPr lang="es-ES" sz="2400" b="1" dirty="0">
                <a:solidFill>
                  <a:schemeClr val="accent6"/>
                </a:solidFill>
              </a:rPr>
              <a:t> si hay más demandantes que plazas, en caso de empate por sorteo. </a:t>
            </a:r>
            <a:r>
              <a:rPr lang="es-ES" sz="24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que poner la nota media en la solicitud.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1914" y="1602405"/>
            <a:ext cx="466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5234" y="379433"/>
            <a:ext cx="8595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accent3">
                    <a:lumMod val="75000"/>
                  </a:schemeClr>
                </a:solidFill>
              </a:rPr>
              <a:t>ENSEÑANZAS DE RÉGIMEN ESPECIAL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3287" y="1696759"/>
            <a:ext cx="197478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IDIOMAS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46196" y="3457194"/>
            <a:ext cx="1974784" cy="3077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DEPORTES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84951" y="5258932"/>
            <a:ext cx="1974784" cy="7386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ENSEÑANZAS ARTÍSTICAS SUPERIORES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675224" y="1285137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NIVEL BÁSICO (A1, A2)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656708" y="1719548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NIVEL INTERMEDIO (B1, B2)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680920" y="2153960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NIVEL AVANZADO (C1, C2)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622525" y="3052692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CICLO INICIAL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596888" y="3514165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TÉCNICO DEPORTIVO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613978" y="4035459"/>
            <a:ext cx="3205707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TÉCNICO DEPORTIVO SUPERIOR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586918" y="4888613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ELEMENTALES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76948" y="5408483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PROFESIONALES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576948" y="5972504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SUPERIORES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713254" y="5135017"/>
            <a:ext cx="2597532" cy="30777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MÚSICA Y DANZA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703284" y="5723253"/>
            <a:ext cx="3098884" cy="30777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ARTES PLÁSTICAS Y DISEÑO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488" y="1052123"/>
            <a:ext cx="7802637" cy="551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974080" y="235429"/>
            <a:ext cx="49138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ENSEÑANZAS DE RÉGIMEN ESPECIAL:  DEPORTES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579693-12C7-6ABC-5BF9-993D0CC08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8888" y="549275"/>
            <a:ext cx="7313612" cy="719138"/>
          </a:xfrm>
        </p:spPr>
        <p:txBody>
          <a:bodyPr/>
          <a:lstStyle/>
          <a:p>
            <a:pPr eaLnBrk="1" hangingPunct="1"/>
            <a:br>
              <a:rPr lang="es-ES" altLang="es-ES" sz="3200"/>
            </a:br>
            <a:r>
              <a:rPr lang="es-ES" altLang="es-ES" sz="4000" b="1" u="sng">
                <a:solidFill>
                  <a:srgbClr val="FF0000"/>
                </a:solidFill>
              </a:rPr>
              <a:t>SIN EL TÍTULO</a:t>
            </a:r>
            <a:r>
              <a:rPr lang="es-ES" altLang="es-ES" sz="4000" b="1"/>
              <a:t> </a:t>
            </a:r>
            <a:r>
              <a:rPr lang="es-ES" altLang="es-ES" sz="2800" b="1"/>
              <a:t>de Graduado en</a:t>
            </a:r>
            <a:br>
              <a:rPr lang="es-ES" altLang="es-ES" sz="2800" b="1"/>
            </a:br>
            <a:r>
              <a:rPr lang="es-ES" altLang="es-ES" sz="2800" b="1"/>
              <a:t>Enseñanza Secundaria Obligatoria</a:t>
            </a:r>
          </a:p>
        </p:txBody>
      </p:sp>
      <p:sp>
        <p:nvSpPr>
          <p:cNvPr id="7171" name="Text Box 8">
            <a:extLst>
              <a:ext uri="{FF2B5EF4-FFF2-40B4-BE49-F238E27FC236}">
                <a16:creationId xmlns:a16="http://schemas.microsoft.com/office/drawing/2014/main" id="{90192E07-6934-9A74-2FBA-E586BD96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155950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2" name="Text Box 15">
            <a:extLst>
              <a:ext uri="{FF2B5EF4-FFF2-40B4-BE49-F238E27FC236}">
                <a16:creationId xmlns:a16="http://schemas.microsoft.com/office/drawing/2014/main" id="{6462E7E3-469D-3FA9-3F86-5D5FD9757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4451350"/>
            <a:ext cx="1892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73" name="5 Grupo">
            <a:extLst>
              <a:ext uri="{FF2B5EF4-FFF2-40B4-BE49-F238E27FC236}">
                <a16:creationId xmlns:a16="http://schemas.microsoft.com/office/drawing/2014/main" id="{6A7030C0-BB18-736A-D1F2-F315EB710443}"/>
              </a:ext>
            </a:extLst>
          </p:cNvPr>
          <p:cNvGrpSpPr>
            <a:grpSpLocks/>
          </p:cNvGrpSpPr>
          <p:nvPr/>
        </p:nvGrpSpPr>
        <p:grpSpPr bwMode="auto">
          <a:xfrm>
            <a:off x="7812088" y="188913"/>
            <a:ext cx="1042987" cy="1152525"/>
            <a:chOff x="7308304" y="0"/>
            <a:chExt cx="1835696" cy="1619672"/>
          </a:xfrm>
        </p:grpSpPr>
        <p:pic>
          <p:nvPicPr>
            <p:cNvPr id="7197" name="Picture 2" descr="http://www.clipartlord.com/wp-content/uploads/2013/04/diploma.png">
              <a:extLst>
                <a:ext uri="{FF2B5EF4-FFF2-40B4-BE49-F238E27FC236}">
                  <a16:creationId xmlns:a16="http://schemas.microsoft.com/office/drawing/2014/main" id="{BB68C6C9-AF3F-63C4-C63D-854DEFD23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0"/>
              <a:ext cx="1619672" cy="161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7 Conector recto">
              <a:extLst>
                <a:ext uri="{FF2B5EF4-FFF2-40B4-BE49-F238E27FC236}">
                  <a16:creationId xmlns:a16="http://schemas.microsoft.com/office/drawing/2014/main" id="{9EAA413E-3C6E-15BA-CA68-4A669FE8640A}"/>
                </a:ext>
              </a:extLst>
            </p:cNvPr>
            <p:cNvCxnSpPr/>
            <p:nvPr/>
          </p:nvCxnSpPr>
          <p:spPr>
            <a:xfrm flipH="1">
              <a:off x="7308304" y="116010"/>
              <a:ext cx="1656876" cy="1369805"/>
            </a:xfrm>
            <a:prstGeom prst="line">
              <a:avLst/>
            </a:prstGeom>
            <a:ln w="666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8 Conector recto">
              <a:extLst>
                <a:ext uri="{FF2B5EF4-FFF2-40B4-BE49-F238E27FC236}">
                  <a16:creationId xmlns:a16="http://schemas.microsoft.com/office/drawing/2014/main" id="{2BF15041-2232-98D7-AB5B-F4365783FBF8}"/>
                </a:ext>
              </a:extLst>
            </p:cNvPr>
            <p:cNvCxnSpPr/>
            <p:nvPr/>
          </p:nvCxnSpPr>
          <p:spPr>
            <a:xfrm flipH="1" flipV="1">
              <a:off x="7308304" y="189630"/>
              <a:ext cx="1835696" cy="1296184"/>
            </a:xfrm>
            <a:prstGeom prst="line">
              <a:avLst/>
            </a:prstGeom>
            <a:ln w="666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9576" name="Group 120">
            <a:extLst>
              <a:ext uri="{FF2B5EF4-FFF2-40B4-BE49-F238E27FC236}">
                <a16:creationId xmlns:a16="http://schemas.microsoft.com/office/drawing/2014/main" id="{9F031578-8625-4FBB-D8BF-24A345981592}"/>
              </a:ext>
            </a:extLst>
          </p:cNvPr>
          <p:cNvGraphicFramePr>
            <a:graphicFrameLocks noGrp="1"/>
          </p:cNvGraphicFramePr>
          <p:nvPr/>
        </p:nvGraphicFramePr>
        <p:xfrm>
          <a:off x="1071563" y="1714500"/>
          <a:ext cx="7786687" cy="4259264"/>
        </p:xfrm>
        <a:graphic>
          <a:graphicData uri="http://schemas.openxmlformats.org/drawingml/2006/table">
            <a:tbl>
              <a:tblPr/>
              <a:tblGrid>
                <a:gridCol w="307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Posibilidades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Requisitos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Repetici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de 4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ESO ordinario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imes New Roman" pitchFamily="18" charset="0"/>
                        <a:buNone/>
                        <a:tabLst>
                          <a:tab pos="266700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haber agotado las posibilidades de repetici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Obtenci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del T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tulo mediante Prueba Extraordinaria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imes New Roman" pitchFamily="18" charset="0"/>
                        <a:buNone/>
                        <a:tabLst>
                          <a:tab pos="266700" algn="l"/>
                        </a:tabLst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Tener 18 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ñ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 al matricularse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66700" algn="l"/>
                        </a:tabLst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Haber finalizado 4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º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 ESO  1 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  cursos antes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None/>
                        <a:tabLst>
                          <a:tab pos="266700" algn="l"/>
                        </a:tabLst>
                      </a:pPr>
                      <a:r>
                        <a:rPr kumimoji="0" lang="es-E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Consta de 3 ejercicios (ámbito de comunicación, </a:t>
                      </a:r>
                      <a:br>
                        <a:rPr kumimoji="0" lang="es-E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s-E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social y científico tecnológico)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Obtenci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del Titulo mediante Educaci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de Adultos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imes New Roman" pitchFamily="18" charset="0"/>
                        <a:buNone/>
                        <a:tabLst>
                          <a:tab pos="266700" algn="l"/>
                        </a:tabLst>
                      </a:pP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 mayor de 18 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ñ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os, o de 17 a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ñ</a:t>
                      </a:r>
                      <a:r>
                        <a:rPr kumimoji="0" 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 y haber trabajado.</a:t>
                      </a:r>
                      <a:endParaRPr kumimoji="0" 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Prueba de acceso a Ciclos Formativos de Grado Medio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imes New Roman" pitchFamily="18" charset="0"/>
                        <a:buNone/>
                        <a:tabLst>
                          <a:tab pos="266700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Tener 17 a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ñ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os, o cumplirlos durante el a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ñ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 (hasta el 31 de diciembre)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Programa de Formaci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Profesional B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á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sica (FPB)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Times New Roman" pitchFamily="18" charset="0"/>
                        <a:buNone/>
                        <a:tabLst>
                          <a:tab pos="266700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Tener entre 15 y 17 a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ñ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 (hasta 31 diciembre) y no haber obtenido el T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í</a:t>
                      </a: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tulo en ESO</a:t>
                      </a: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482" y="1695050"/>
            <a:ext cx="8222470" cy="273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974080" y="235429"/>
            <a:ext cx="491383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ENSEÑANZAS DE RÉGIMEN ESPECIAL:  DEPORTES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728788"/>
            <a:ext cx="55816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52029" y="755296"/>
            <a:ext cx="478564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ENSEÑANZAS ARTÍSTICAS PROFESIONALES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85894" y="1011672"/>
            <a:ext cx="2597532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ESCUELA DE ARTE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074" y="460895"/>
            <a:ext cx="44862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752029" y="234003"/>
            <a:ext cx="478564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ENSEÑANZAS ARTÍSTICAS SUPERIORES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529521" y="2324457"/>
            <a:ext cx="2768446" cy="30777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ESCUELA DE ARTE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4437" y="5170206"/>
            <a:ext cx="7093009" cy="154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80074" y="345098"/>
            <a:ext cx="4785645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ENSEÑANZAS ARTÍSTICAS SUPERIORES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2788" y="1421870"/>
            <a:ext cx="2597532" cy="7386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ESCUELA SUPERIOR DE DISEÑO DE ARAGÓN </a:t>
            </a:r>
          </a:p>
          <a:p>
            <a:pPr algn="ctr"/>
            <a:r>
              <a:rPr lang="es-ES" b="1" dirty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ESDA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3465" y="1350235"/>
            <a:ext cx="4426721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DISEÑO GRÁFICO</a:t>
            </a:r>
          </a:p>
          <a:p>
            <a:pPr algn="ctr"/>
            <a:endParaRPr lang="es-ES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S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DISEÑO DE PRODUCTO</a:t>
            </a:r>
          </a:p>
          <a:p>
            <a:pPr algn="ctr"/>
            <a:endParaRPr lang="es-ES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S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-DISEÑO DE INTERIORES</a:t>
            </a:r>
          </a:p>
          <a:p>
            <a:pPr algn="ctr"/>
            <a:endParaRPr lang="es-ES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s-ES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DISEÑO DE MODA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8106" y="3572142"/>
            <a:ext cx="5106966" cy="307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2649" y="2767112"/>
            <a:ext cx="7870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hlinkClick r:id="rId2"/>
              </a:rPr>
              <a:t>https://www.todofp.es/que-estudiar.html</a:t>
            </a:r>
            <a:endParaRPr lang="es-ES" sz="3200" dirty="0"/>
          </a:p>
        </p:txBody>
      </p:sp>
      <p:pic>
        <p:nvPicPr>
          <p:cNvPr id="9216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655" y="332510"/>
            <a:ext cx="7813963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568036" y="3703099"/>
            <a:ext cx="820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hlinkClick r:id="rId3"/>
              </a:rPr>
              <a:t>https://www.todofp.es/que-estudiar/ciclos/grado-medio.html</a:t>
            </a:r>
            <a:endParaRPr lang="es-E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5794" y="4321065"/>
            <a:ext cx="2213861" cy="212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58" y="2214554"/>
            <a:ext cx="8172426" cy="3748362"/>
          </a:xfrm>
          <a:prstGeom prst="rect">
            <a:avLst/>
          </a:prstGeom>
          <a:noFill/>
          <a:ln w="9525" cap="flat" cmpd="dbl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8" name="Google Shape;258;p30"/>
          <p:cNvSpPr/>
          <p:nvPr/>
        </p:nvSpPr>
        <p:spPr>
          <a:xfrm>
            <a:off x="1857356" y="1214422"/>
            <a:ext cx="576064" cy="115212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55000" cap="flat" cmpd="thickThin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0" descr="http://fp.educaragon.org/img/logo_fp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2240" y="404664"/>
            <a:ext cx="2000250" cy="86677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0"/>
          <p:cNvSpPr/>
          <p:nvPr/>
        </p:nvSpPr>
        <p:spPr>
          <a:xfrm>
            <a:off x="142844" y="357166"/>
            <a:ext cx="6429420" cy="523220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https://eligetuprofesion.aragon.es/</a:t>
            </a:r>
            <a:endParaRPr sz="2800" b="1" dirty="0">
              <a:solidFill>
                <a:srgbClr val="DCFB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6138" y="893114"/>
            <a:ext cx="1552725" cy="158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2270" y="2878632"/>
            <a:ext cx="7940842" cy="2554545"/>
          </a:xfrm>
          <a:prstGeom prst="rect">
            <a:avLst/>
          </a:prstGeom>
          <a:solidFill>
            <a:srgbClr val="66CC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 la FP</a:t>
            </a:r>
          </a:p>
          <a:p>
            <a:pPr algn="ctr"/>
            <a:r>
              <a:rPr lang="es-E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https://educa.aragon.es/web/guest/formaci%C3%B3n-profesional</a:t>
            </a:r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8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5001" y="594010"/>
            <a:ext cx="19431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/>
        </p:nvSpPr>
        <p:spPr>
          <a:xfrm>
            <a:off x="4210749" y="490416"/>
            <a:ext cx="45005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A3171E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s-ES" sz="3200" b="1" u="sng" dirty="0">
                <a:solidFill>
                  <a:srgbClr val="A3171E"/>
                </a:solidFill>
                <a:latin typeface="Calibri"/>
                <a:ea typeface="Calibri"/>
                <a:cs typeface="Calibri"/>
                <a:sym typeface="Calibri"/>
              </a:rPr>
              <a:t>SIN</a:t>
            </a:r>
            <a:r>
              <a:rPr lang="es-ES" sz="3200" b="1" u="sng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TÍTULO DE LA ESO</a:t>
            </a:r>
            <a:endParaRPr sz="3200" b="1" u="sng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214290"/>
            <a:ext cx="2894678" cy="2201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aphicFrame>
        <p:nvGraphicFramePr>
          <p:cNvPr id="189" name="Google Shape;189;p24"/>
          <p:cNvGraphicFramePr/>
          <p:nvPr/>
        </p:nvGraphicFramePr>
        <p:xfrm>
          <a:off x="571472" y="2714620"/>
          <a:ext cx="7215250" cy="3407625"/>
        </p:xfrm>
        <a:graphic>
          <a:graphicData uri="http://schemas.openxmlformats.org/drawingml/2006/table">
            <a:tbl>
              <a:tblPr>
                <a:noFill/>
                <a:tableStyleId>{6E55AC6B-54A0-4496-9691-4488870EB67F}</a:tableStyleId>
              </a:tblPr>
              <a:tblGrid>
                <a:gridCol w="72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59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es-ES" sz="20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 ESCUELAS TALLER-</a:t>
                      </a:r>
                      <a:r>
                        <a:rPr lang="es-ES" sz="2000" b="1" i="1" u="none" strike="noStrike" cap="none" dirty="0">
                          <a:solidFill>
                            <a:srgbClr val="A317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SOCIOLABORALES </a:t>
                      </a:r>
                      <a:r>
                        <a:rPr lang="es-ES" sz="2000" b="1" i="1" u="none" strike="noStrike" cap="none" dirty="0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1</a:t>
                      </a:r>
                      <a:endParaRPr sz="2000" u="none" strike="noStrike" cap="none">
                        <a:solidFill>
                          <a:srgbClr val="A3171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50">
                <a:tc>
                  <a:txBody>
                    <a:bodyPr/>
                    <a:lstStyle/>
                    <a:p>
                      <a:pPr marL="742950" marR="0" lvl="1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3171E"/>
                        </a:buClr>
                        <a:buSzPts val="2000"/>
                        <a:buFont typeface="Courier New"/>
                        <a:buNone/>
                      </a:pPr>
                      <a:r>
                        <a:rPr lang="es-ES" sz="2000" b="1" i="1" u="none" strike="noStrike" cap="none" dirty="0">
                          <a:solidFill>
                            <a:srgbClr val="A317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PCI</a:t>
                      </a:r>
                      <a:r>
                        <a:rPr lang="es-ES" sz="20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P. Cualificación Inicial o Cursos ocupacionales </a:t>
                      </a:r>
                      <a:r>
                        <a:rPr lang="es-ES" sz="16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(16 años o +)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9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es-ES" sz="20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Educación de </a:t>
                      </a:r>
                      <a:r>
                        <a:rPr lang="es-ES" sz="2000" b="1" i="1" u="none" strike="noStrike" cap="none" dirty="0">
                          <a:solidFill>
                            <a:srgbClr val="A317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ADULTOS</a:t>
                      </a:r>
                      <a:r>
                        <a:rPr lang="es-ES" sz="20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17 años o más: ESO o FPB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es-ES" sz="20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Cursos del </a:t>
                      </a:r>
                      <a:r>
                        <a:rPr lang="es-ES" sz="2000" b="1" i="1" u="none" strike="noStrike" cap="none">
                          <a:solidFill>
                            <a:srgbClr val="A317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INAEM </a:t>
                      </a:r>
                      <a:r>
                        <a:rPr lang="es-ES" sz="16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(parados, 16 años o +)</a:t>
                      </a:r>
                      <a:r>
                        <a:rPr lang="es-ES" sz="1600" b="1" i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2000" b="1" i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es-ES" sz="20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Cursos de ZARAGOZA </a:t>
                      </a:r>
                      <a:r>
                        <a:rPr lang="es-ES" sz="2000" b="1" i="1" u="none" strike="noStrike" cap="none" dirty="0">
                          <a:solidFill>
                            <a:srgbClr val="A317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DINÁMICA</a:t>
                      </a:r>
                      <a:r>
                        <a:rPr lang="es-ES" sz="20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(Ayuntamiento) </a:t>
                      </a:r>
                      <a:r>
                        <a:rPr lang="es-ES" sz="2000" b="1" i="1" u="none" strike="noStrike" cap="none" dirty="0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1</a:t>
                      </a:r>
                      <a:endParaRPr sz="2000" u="none" strike="noStrike" cap="non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9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es-ES" sz="20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Cursos ofertados por: </a:t>
                      </a:r>
                      <a:r>
                        <a:rPr lang="es-ES" sz="2000" b="1" i="1" u="none" strike="noStrike" cap="none">
                          <a:solidFill>
                            <a:srgbClr val="A317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SINDICATOS </a:t>
                      </a:r>
                      <a:endParaRPr sz="2000" u="none" strike="noStrike" cap="none">
                        <a:solidFill>
                          <a:srgbClr val="A3171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Noto Sans Symbols"/>
                        <a:buNone/>
                      </a:pPr>
                      <a:r>
                        <a:rPr lang="es-ES" sz="2000" b="1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- PLAN DE EMPLEO JUVENIL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95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3171E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lang="es-ES" sz="2000" b="1" i="1" u="none" strike="noStrike" cap="none" dirty="0">
                          <a:solidFill>
                            <a:srgbClr val="A3171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PCI</a:t>
                      </a:r>
                      <a:r>
                        <a:rPr lang="es-ES" sz="20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FUNDACIONES (</a:t>
                      </a:r>
                      <a:r>
                        <a:rPr lang="es-ES" sz="2000" b="1" i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Pe.</a:t>
                      </a:r>
                      <a:r>
                        <a:rPr lang="es-ES" sz="2000" b="1" i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OZANAM, REY ARDID…)</a:t>
                      </a:r>
                      <a:r>
                        <a:rPr lang="es-ES" sz="20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2000" b="1" i="1" u="none" strike="noStrike" cap="none" dirty="0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 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0" name="Google Shape;190;p24"/>
          <p:cNvSpPr/>
          <p:nvPr/>
        </p:nvSpPr>
        <p:spPr>
          <a:xfrm rot="4021416">
            <a:off x="1827605" y="2319024"/>
            <a:ext cx="329823" cy="357190"/>
          </a:xfrm>
          <a:prstGeom prst="strip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9F85"/>
              </a:gs>
              <a:gs pos="65000">
                <a:srgbClr val="FFCABB"/>
              </a:gs>
              <a:gs pos="100000">
                <a:srgbClr val="FFD4CB"/>
              </a:gs>
            </a:gsLst>
            <a:lin ang="16200000" scaled="0"/>
          </a:gra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857224" y="3071810"/>
            <a:ext cx="142876" cy="35719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B747A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785786" y="5072074"/>
            <a:ext cx="142876" cy="35719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2A2A6"/>
          </a:solidFill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3286116" y="1500174"/>
            <a:ext cx="5572164" cy="921021"/>
          </a:xfrm>
          <a:prstGeom prst="rect">
            <a:avLst/>
          </a:prstGeom>
          <a:solidFill>
            <a:srgbClr val="FFFF00"/>
          </a:solidFill>
          <a:ln w="55000" cap="flat" cmpd="thickThin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3171E"/>
              </a:buClr>
              <a:buSzPts val="2800"/>
              <a:buFont typeface="Noto Sans Symbols"/>
              <a:buChar char="✔"/>
            </a:pPr>
            <a:r>
              <a:rPr lang="es-ES" sz="2800" b="1" i="1" dirty="0">
                <a:solidFill>
                  <a:srgbClr val="A31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FP. BÁSICA </a:t>
            </a:r>
            <a:r>
              <a:rPr lang="es-ES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 CURSOS, </a:t>
            </a:r>
            <a:r>
              <a:rPr lang="es-ES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SE PUEDE TITULAR </a:t>
            </a:r>
            <a:r>
              <a:rPr lang="es-ES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ESO / 15 años o más)</a:t>
            </a:r>
            <a:r>
              <a:rPr lang="es-ES" sz="2000" b="1" i="1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Nivel 1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4357686" y="428604"/>
            <a:ext cx="4500594" cy="785818"/>
          </a:xfrm>
          <a:prstGeom prst="plus">
            <a:avLst>
              <a:gd name="adj" fmla="val 25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4357686" y="142852"/>
            <a:ext cx="571504" cy="500066"/>
          </a:xfrm>
          <a:prstGeom prst="lightningBolt">
            <a:avLst/>
          </a:prstGeom>
          <a:gradFill>
            <a:gsLst>
              <a:gs pos="0">
                <a:srgbClr val="92D3EE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B5E8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/>
          <p:nvPr/>
        </p:nvSpPr>
        <p:spPr>
          <a:xfrm rot="-5075485">
            <a:off x="4347788" y="1058122"/>
            <a:ext cx="571504" cy="500066"/>
          </a:xfrm>
          <a:prstGeom prst="lightningBolt">
            <a:avLst/>
          </a:prstGeom>
          <a:gradFill>
            <a:gsLst>
              <a:gs pos="0">
                <a:srgbClr val="92D3EE"/>
              </a:gs>
              <a:gs pos="65000">
                <a:srgbClr val="C6ECFD"/>
              </a:gs>
              <a:gs pos="100000">
                <a:srgbClr val="D4F2FF"/>
              </a:gs>
            </a:gsLst>
            <a:lin ang="16200000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B5E8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24" descr="detector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48" y="571480"/>
            <a:ext cx="428628" cy="428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9F5D5B-222A-E70C-E8A9-60399D620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5813" y="404813"/>
            <a:ext cx="7931150" cy="750887"/>
          </a:xfrm>
        </p:spPr>
        <p:txBody>
          <a:bodyPr/>
          <a:lstStyle/>
          <a:p>
            <a:pPr algn="ctr" eaLnBrk="1" hangingPunct="1"/>
            <a:r>
              <a:rPr lang="es-ES" altLang="es-ES" sz="4000" b="1" u="sng">
                <a:solidFill>
                  <a:srgbClr val="7030A0"/>
                </a:solidFill>
              </a:rPr>
              <a:t>CON EL TÍTULO</a:t>
            </a:r>
            <a:r>
              <a:rPr lang="es-ES" altLang="es-ES" sz="4000" b="1">
                <a:solidFill>
                  <a:srgbClr val="7030A0"/>
                </a:solidFill>
              </a:rPr>
              <a:t> </a:t>
            </a:r>
            <a:r>
              <a:rPr lang="es-ES" altLang="es-ES" sz="2800" b="1"/>
              <a:t>de Graduado en </a:t>
            </a:r>
            <a:br>
              <a:rPr lang="es-ES" altLang="es-ES" sz="2800" b="1"/>
            </a:br>
            <a:r>
              <a:rPr lang="es-ES" altLang="es-ES" sz="2800" b="1"/>
              <a:t>Enseñanza Secundaria Obligatoria 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0D05AE74-7C44-40E8-E991-8DCB56E1B92B}"/>
              </a:ext>
            </a:extLst>
          </p:cNvPr>
          <p:cNvSpPr txBox="1">
            <a:spLocks noChangeArrowheads="1"/>
          </p:cNvSpPr>
          <p:nvPr/>
        </p:nvSpPr>
        <p:spPr bwMode="auto">
          <a:xfrm rot="-177565">
            <a:off x="1400175" y="485298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_tradnl" altLang="es-ES" sz="1800"/>
          </a:p>
        </p:txBody>
      </p:sp>
      <p:sp>
        <p:nvSpPr>
          <p:cNvPr id="9220" name="Text Box 36">
            <a:extLst>
              <a:ext uri="{FF2B5EF4-FFF2-40B4-BE49-F238E27FC236}">
                <a16:creationId xmlns:a16="http://schemas.microsoft.com/office/drawing/2014/main" id="{3E8C36C6-AC3E-F68F-CE1E-A18D727E5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1628775"/>
            <a:ext cx="183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s-ES_tradnl" altLang="es-ES" sz="1400"/>
          </a:p>
        </p:txBody>
      </p:sp>
      <p:grpSp>
        <p:nvGrpSpPr>
          <p:cNvPr id="9221" name="35 Grupo">
            <a:extLst>
              <a:ext uri="{FF2B5EF4-FFF2-40B4-BE49-F238E27FC236}">
                <a16:creationId xmlns:a16="http://schemas.microsoft.com/office/drawing/2014/main" id="{56920F2C-B8A0-AFA5-3EB7-C957B74ED13F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268413"/>
            <a:ext cx="8228012" cy="4594225"/>
            <a:chOff x="468313" y="1751031"/>
            <a:chExt cx="8228012" cy="4594207"/>
          </a:xfrm>
        </p:grpSpPr>
        <p:sp>
          <p:nvSpPr>
            <p:cNvPr id="9222" name="Text Box 52">
              <a:extLst>
                <a:ext uri="{FF2B5EF4-FFF2-40B4-BE49-F238E27FC236}">
                  <a16:creationId xmlns:a16="http://schemas.microsoft.com/office/drawing/2014/main" id="{C40E6426-2C9E-CCEA-FD27-8313DFAF6A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50" y="2133600"/>
              <a:ext cx="307975" cy="4211638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800"/>
                <a:t>Mundo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8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80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800"/>
                <a:t>Laboral</a:t>
              </a:r>
            </a:p>
          </p:txBody>
        </p:sp>
        <p:sp>
          <p:nvSpPr>
            <p:cNvPr id="9223" name="AutoShape 54">
              <a:extLst>
                <a:ext uri="{FF2B5EF4-FFF2-40B4-BE49-F238E27FC236}">
                  <a16:creationId xmlns:a16="http://schemas.microsoft.com/office/drawing/2014/main" id="{F727E611-8892-E6E3-1B97-EF5B12E0C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4365625"/>
              <a:ext cx="360362" cy="71438"/>
            </a:xfrm>
            <a:prstGeom prst="leftArrow">
              <a:avLst>
                <a:gd name="adj1" fmla="val 50000"/>
                <a:gd name="adj2" fmla="val 12611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800"/>
            </a:p>
          </p:txBody>
        </p:sp>
        <p:sp>
          <p:nvSpPr>
            <p:cNvPr id="9224" name="AutoShape 55">
              <a:extLst>
                <a:ext uri="{FF2B5EF4-FFF2-40B4-BE49-F238E27FC236}">
                  <a16:creationId xmlns:a16="http://schemas.microsoft.com/office/drawing/2014/main" id="{2D123D8C-A5FC-9D3D-F327-753AE359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2133600"/>
              <a:ext cx="360362" cy="71438"/>
            </a:xfrm>
            <a:prstGeom prst="leftArrow">
              <a:avLst>
                <a:gd name="adj1" fmla="val 50000"/>
                <a:gd name="adj2" fmla="val 12611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800"/>
            </a:p>
          </p:txBody>
        </p:sp>
        <p:sp>
          <p:nvSpPr>
            <p:cNvPr id="9225" name="AutoShape 58">
              <a:extLst>
                <a:ext uri="{FF2B5EF4-FFF2-40B4-BE49-F238E27FC236}">
                  <a16:creationId xmlns:a16="http://schemas.microsoft.com/office/drawing/2014/main" id="{CAC8C755-E34D-5BF7-EC2A-8A995F76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088" y="5715016"/>
              <a:ext cx="360362" cy="71438"/>
            </a:xfrm>
            <a:prstGeom prst="leftArrow">
              <a:avLst>
                <a:gd name="adj1" fmla="val 50000"/>
                <a:gd name="adj2" fmla="val 12611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ES" altLang="es-ES" sz="1800"/>
            </a:p>
          </p:txBody>
        </p:sp>
        <p:grpSp>
          <p:nvGrpSpPr>
            <p:cNvPr id="9226" name="34 Grupo">
              <a:extLst>
                <a:ext uri="{FF2B5EF4-FFF2-40B4-BE49-F238E27FC236}">
                  <a16:creationId xmlns:a16="http://schemas.microsoft.com/office/drawing/2014/main" id="{ADAAF963-69EA-D4C5-A5EA-B3FE0401EE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313" y="1751031"/>
              <a:ext cx="8207375" cy="4392613"/>
              <a:chOff x="468313" y="1714488"/>
              <a:chExt cx="8207375" cy="4392613"/>
            </a:xfrm>
          </p:grpSpPr>
          <p:sp>
            <p:nvSpPr>
              <p:cNvPr id="9227" name="AutoShape 48">
                <a:extLst>
                  <a:ext uri="{FF2B5EF4-FFF2-40B4-BE49-F238E27FC236}">
                    <a16:creationId xmlns:a16="http://schemas.microsoft.com/office/drawing/2014/main" id="{18BB3E07-3B52-5D28-F74B-A7E2141FF6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50" y="4365625"/>
                <a:ext cx="863600" cy="71438"/>
              </a:xfrm>
              <a:prstGeom prst="rightArrow">
                <a:avLst>
                  <a:gd name="adj1" fmla="val 50000"/>
                  <a:gd name="adj2" fmla="val 30222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ES" sz="1800"/>
              </a:p>
            </p:txBody>
          </p:sp>
          <p:sp>
            <p:nvSpPr>
              <p:cNvPr id="9228" name="AutoShape 56">
                <a:extLst>
                  <a:ext uri="{FF2B5EF4-FFF2-40B4-BE49-F238E27FC236}">
                    <a16:creationId xmlns:a16="http://schemas.microsoft.com/office/drawing/2014/main" id="{C02C5046-4365-AE24-FE54-326735C88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5113" y="5589588"/>
                <a:ext cx="431800" cy="71437"/>
              </a:xfrm>
              <a:prstGeom prst="rightArrow">
                <a:avLst>
                  <a:gd name="adj1" fmla="val 50000"/>
                  <a:gd name="adj2" fmla="val 15111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ES" sz="1800"/>
              </a:p>
            </p:txBody>
          </p:sp>
          <p:sp>
            <p:nvSpPr>
              <p:cNvPr id="9229" name="AutoShape 57">
                <a:extLst>
                  <a:ext uri="{FF2B5EF4-FFF2-40B4-BE49-F238E27FC236}">
                    <a16:creationId xmlns:a16="http://schemas.microsoft.com/office/drawing/2014/main" id="{C2930D4B-CC53-C7B3-9EAA-929FB8F79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50" y="3068638"/>
                <a:ext cx="792163" cy="73025"/>
              </a:xfrm>
              <a:prstGeom prst="rightArrow">
                <a:avLst>
                  <a:gd name="adj1" fmla="val 50000"/>
                  <a:gd name="adj2" fmla="val 2711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¡"/>
                  <a:defRPr sz="2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25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¡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l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Char char="¡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s-ES" altLang="es-ES" sz="1800"/>
              </a:p>
            </p:txBody>
          </p:sp>
          <p:grpSp>
            <p:nvGrpSpPr>
              <p:cNvPr id="9230" name="32 Grupo">
                <a:extLst>
                  <a:ext uri="{FF2B5EF4-FFF2-40B4-BE49-F238E27FC236}">
                    <a16:creationId xmlns:a16="http://schemas.microsoft.com/office/drawing/2014/main" id="{E9EF805C-B83D-E690-1CC3-81211EDCFC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8313" y="1714488"/>
                <a:ext cx="8207375" cy="4392613"/>
                <a:chOff x="468313" y="1844675"/>
                <a:chExt cx="8207375" cy="4392613"/>
              </a:xfrm>
            </p:grpSpPr>
            <p:grpSp>
              <p:nvGrpSpPr>
                <p:cNvPr id="9231" name="Group 42">
                  <a:extLst>
                    <a:ext uri="{FF2B5EF4-FFF2-40B4-BE49-F238E27FC236}">
                      <a16:creationId xmlns:a16="http://schemas.microsoft.com/office/drawing/2014/main" id="{99065331-7BA0-1BE9-8DEA-5D741AC79B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7450" y="1844675"/>
                  <a:ext cx="7488238" cy="4392613"/>
                  <a:chOff x="839" y="1026"/>
                  <a:chExt cx="4808" cy="2767"/>
                </a:xfrm>
              </p:grpSpPr>
              <p:sp>
                <p:nvSpPr>
                  <p:cNvPr id="9234" name="AutoShape 17">
                    <a:extLst>
                      <a:ext uri="{FF2B5EF4-FFF2-40B4-BE49-F238E27FC236}">
                        <a16:creationId xmlns:a16="http://schemas.microsoft.com/office/drawing/2014/main" id="{6698E442-5DB5-8587-53D1-420AFE2D4B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1525"/>
                    <a:ext cx="317" cy="953"/>
                  </a:xfrm>
                  <a:prstGeom prst="upArrow">
                    <a:avLst>
                      <a:gd name="adj1" fmla="val 50000"/>
                      <a:gd name="adj2" fmla="val 751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800"/>
                  </a:p>
                </p:txBody>
              </p:sp>
              <p:sp>
                <p:nvSpPr>
                  <p:cNvPr id="9235" name="AutoShape 4">
                    <a:extLst>
                      <a:ext uri="{FF2B5EF4-FFF2-40B4-BE49-F238E27FC236}">
                        <a16:creationId xmlns:a16="http://schemas.microsoft.com/office/drawing/2014/main" id="{8F1ACD3B-1B94-B200-BE08-7D93EFFB80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" y="3249"/>
                    <a:ext cx="4263" cy="54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C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1800"/>
                      <a:t>Graduado en E.S.O.</a:t>
                    </a:r>
                  </a:p>
                </p:txBody>
              </p:sp>
              <p:sp>
                <p:nvSpPr>
                  <p:cNvPr id="9236" name="AutoShape 8">
                    <a:extLst>
                      <a:ext uri="{FF2B5EF4-FFF2-40B4-BE49-F238E27FC236}">
                        <a16:creationId xmlns:a16="http://schemas.microsoft.com/office/drawing/2014/main" id="{8ED9FDFB-8BFE-9AC4-0B24-8D95A724F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19" y="2886"/>
                    <a:ext cx="182" cy="362"/>
                  </a:xfrm>
                  <a:prstGeom prst="upArrow">
                    <a:avLst>
                      <a:gd name="adj1" fmla="val 50000"/>
                      <a:gd name="adj2" fmla="val 49725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800"/>
                  </a:p>
                </p:txBody>
              </p:sp>
              <p:sp>
                <p:nvSpPr>
                  <p:cNvPr id="9237" name="AutoShape 10">
                    <a:extLst>
                      <a:ext uri="{FF2B5EF4-FFF2-40B4-BE49-F238E27FC236}">
                        <a16:creationId xmlns:a16="http://schemas.microsoft.com/office/drawing/2014/main" id="{CCFED127-E583-EA03-9D43-64ADC7C8C2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75" y="2523"/>
                    <a:ext cx="1134" cy="36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1800"/>
                      <a:t>Bachillerato</a:t>
                    </a:r>
                  </a:p>
                </p:txBody>
              </p:sp>
              <p:sp>
                <p:nvSpPr>
                  <p:cNvPr id="9238" name="AutoShape 13">
                    <a:extLst>
                      <a:ext uri="{FF2B5EF4-FFF2-40B4-BE49-F238E27FC236}">
                        <a16:creationId xmlns:a16="http://schemas.microsoft.com/office/drawing/2014/main" id="{C445644D-3D2D-BF1E-5F93-9BE83BCF2A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071"/>
                    <a:ext cx="1769" cy="45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1800"/>
                      <a:t>Estudios Universitarios</a:t>
                    </a:r>
                  </a:p>
                </p:txBody>
              </p:sp>
              <p:sp>
                <p:nvSpPr>
                  <p:cNvPr id="9239" name="AutoShape 18">
                    <a:extLst>
                      <a:ext uri="{FF2B5EF4-FFF2-40B4-BE49-F238E27FC236}">
                        <a16:creationId xmlns:a16="http://schemas.microsoft.com/office/drawing/2014/main" id="{A7B158EC-E0BE-731D-DA9E-93604AAD6D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16" y="2568"/>
                    <a:ext cx="1815" cy="36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1800"/>
                      <a:t>Ciclo Formativo de 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1800" b="1"/>
                      <a:t>Grado  Medio</a:t>
                    </a:r>
                  </a:p>
                </p:txBody>
              </p:sp>
              <p:sp>
                <p:nvSpPr>
                  <p:cNvPr id="9240" name="AutoShape 21">
                    <a:extLst>
                      <a:ext uri="{FF2B5EF4-FFF2-40B4-BE49-F238E27FC236}">
                        <a16:creationId xmlns:a16="http://schemas.microsoft.com/office/drawing/2014/main" id="{626318E7-1E24-EA1F-AE73-E14585B7FF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2931"/>
                    <a:ext cx="181" cy="318"/>
                  </a:xfrm>
                  <a:prstGeom prst="upArrow">
                    <a:avLst>
                      <a:gd name="adj1" fmla="val 50000"/>
                      <a:gd name="adj2" fmla="val 43923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800"/>
                  </a:p>
                </p:txBody>
              </p:sp>
              <p:sp>
                <p:nvSpPr>
                  <p:cNvPr id="9241" name="AutoShape 24">
                    <a:extLst>
                      <a:ext uri="{FF2B5EF4-FFF2-40B4-BE49-F238E27FC236}">
                        <a16:creationId xmlns:a16="http://schemas.microsoft.com/office/drawing/2014/main" id="{E4EF85F4-0B21-C788-0250-08C761DFB2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71" y="1752"/>
                    <a:ext cx="1859" cy="36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1800"/>
                      <a:t>Ciclo Formativo de </a:t>
                    </a:r>
                  </a:p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1800" b="1"/>
                      <a:t>Grado Superior</a:t>
                    </a:r>
                  </a:p>
                </p:txBody>
              </p:sp>
              <p:sp>
                <p:nvSpPr>
                  <p:cNvPr id="9242" name="AutoShape 25">
                    <a:extLst>
                      <a:ext uri="{FF2B5EF4-FFF2-40B4-BE49-F238E27FC236}">
                        <a16:creationId xmlns:a16="http://schemas.microsoft.com/office/drawing/2014/main" id="{094F9E6C-BFC1-1B73-04D6-17E0A577AE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744" y="1117"/>
                    <a:ext cx="1451" cy="5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5898240 60000 65536"/>
                      <a:gd name="T10" fmla="*/ 5898240 60000 65536"/>
                      <a:gd name="T11" fmla="*/ 0 60000 65536"/>
                      <a:gd name="T12" fmla="*/ 12430 w 21600"/>
                      <a:gd name="T13" fmla="*/ 2897 h 21600"/>
                      <a:gd name="T14" fmla="*/ 18221 w 21600"/>
                      <a:gd name="T15" fmla="*/ 9241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600" y="6079"/>
                        </a:moveTo>
                        <a:lnTo>
                          <a:pt x="15126" y="0"/>
                        </a:lnTo>
                        <a:lnTo>
                          <a:pt x="15126" y="2912"/>
                        </a:lnTo>
                        <a:lnTo>
                          <a:pt x="12427" y="2912"/>
                        </a:lnTo>
                        <a:cubicBezTo>
                          <a:pt x="5564" y="2912"/>
                          <a:pt x="0" y="7052"/>
                          <a:pt x="0" y="12158"/>
                        </a:cubicBezTo>
                        <a:lnTo>
                          <a:pt x="0" y="21600"/>
                        </a:lnTo>
                        <a:lnTo>
                          <a:pt x="6474" y="21600"/>
                        </a:lnTo>
                        <a:lnTo>
                          <a:pt x="6474" y="12158"/>
                        </a:lnTo>
                        <a:cubicBezTo>
                          <a:pt x="6474" y="10550"/>
                          <a:pt x="9139" y="9246"/>
                          <a:pt x="12427" y="9246"/>
                        </a:cubicBezTo>
                        <a:lnTo>
                          <a:pt x="15126" y="9246"/>
                        </a:lnTo>
                        <a:lnTo>
                          <a:pt x="15126" y="12158"/>
                        </a:lnTo>
                        <a:lnTo>
                          <a:pt x="21600" y="607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sp>
                <p:nvSpPr>
                  <p:cNvPr id="9243" name="AutoShape 26">
                    <a:extLst>
                      <a:ext uri="{FF2B5EF4-FFF2-40B4-BE49-F238E27FC236}">
                        <a16:creationId xmlns:a16="http://schemas.microsoft.com/office/drawing/2014/main" id="{5CBF578B-6D66-84B3-84EF-1CE5208CDA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1162"/>
                    <a:ext cx="635" cy="409"/>
                  </a:xfrm>
                  <a:prstGeom prst="diamond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lang="es-ES_tradnl" altLang="es-ES" sz="1200"/>
                      <a:t>prueba</a:t>
                    </a:r>
                  </a:p>
                </p:txBody>
              </p:sp>
              <p:sp>
                <p:nvSpPr>
                  <p:cNvPr id="9244" name="AutoShape 30">
                    <a:extLst>
                      <a:ext uri="{FF2B5EF4-FFF2-40B4-BE49-F238E27FC236}">
                        <a16:creationId xmlns:a16="http://schemas.microsoft.com/office/drawing/2014/main" id="{398B4FEF-6508-3D2B-8741-190BE6F9D1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87" y="2115"/>
                    <a:ext cx="182" cy="453"/>
                  </a:xfrm>
                  <a:prstGeom prst="upArrow">
                    <a:avLst>
                      <a:gd name="adj1" fmla="val 50000"/>
                      <a:gd name="adj2" fmla="val 62225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800"/>
                  </a:p>
                </p:txBody>
              </p:sp>
              <p:sp>
                <p:nvSpPr>
                  <p:cNvPr id="9245" name="Text Box 37">
                    <a:extLst>
                      <a:ext uri="{FF2B5EF4-FFF2-40B4-BE49-F238E27FC236}">
                        <a16:creationId xmlns:a16="http://schemas.microsoft.com/office/drawing/2014/main" id="{F5220153-BF4A-CD4D-E504-684A1005F5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1026"/>
                    <a:ext cx="1225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ClrTx/>
                      <a:buSzTx/>
                      <a:buFontTx/>
                      <a:buNone/>
                    </a:pPr>
                    <a:r>
                      <a:rPr lang="es-ES" altLang="es-ES" sz="1400"/>
                      <a:t>Prueba de Acceso  voluntaria para subir nota</a:t>
                    </a:r>
                  </a:p>
                </p:txBody>
              </p:sp>
              <p:sp>
                <p:nvSpPr>
                  <p:cNvPr id="9246" name="AutoShape 40">
                    <a:extLst>
                      <a:ext uri="{FF2B5EF4-FFF2-40B4-BE49-F238E27FC236}">
                        <a16:creationId xmlns:a16="http://schemas.microsoft.com/office/drawing/2014/main" id="{49B9038A-7733-2DB9-2567-472A617B3C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526358">
                    <a:off x="2110" y="2161"/>
                    <a:ext cx="960" cy="263"/>
                  </a:xfrm>
                  <a:prstGeom prst="rightArrow">
                    <a:avLst>
                      <a:gd name="adj1" fmla="val 50000"/>
                      <a:gd name="adj2" fmla="val 9689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tx2"/>
                      </a:buClr>
                      <a:buSzPct val="70000"/>
                      <a:buFont typeface="Wingdings" panose="05000000000000000000" pitchFamily="2" charset="2"/>
                      <a:buChar char="¡"/>
                      <a:defRPr sz="2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25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5000"/>
                      <a:buFont typeface="Wingdings" panose="05000000000000000000" pitchFamily="2" charset="2"/>
                      <a:buChar char="¡"/>
                      <a:defRPr sz="22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l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tx2"/>
                      </a:buClr>
                      <a:buSzPct val="60000"/>
                      <a:buFont typeface="Wingdings" panose="05000000000000000000" pitchFamily="2" charset="2"/>
                      <a:buChar char="¡"/>
                      <a:defRPr sz="1900">
                        <a:solidFill>
                          <a:schemeClr val="tx1"/>
                        </a:solidFill>
                        <a:latin typeface="Verdana" panose="020B060403050404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s-ES" altLang="es-ES" sz="1800"/>
                  </a:p>
                </p:txBody>
              </p:sp>
              <p:sp>
                <p:nvSpPr>
                  <p:cNvPr id="9247" name="AutoShape 41">
                    <a:extLst>
                      <a:ext uri="{FF2B5EF4-FFF2-40B4-BE49-F238E27FC236}">
                        <a16:creationId xmlns:a16="http://schemas.microsoft.com/office/drawing/2014/main" id="{9AFA0681-8F09-3FE0-1BD3-023343D4D2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154" y="2568"/>
                    <a:ext cx="771" cy="3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17694720 60000 65536"/>
                      <a:gd name="T9" fmla="*/ 11796480 60000 65536"/>
                      <a:gd name="T10" fmla="*/ 5898240 60000 65536"/>
                      <a:gd name="T11" fmla="*/ 0 60000 65536"/>
                      <a:gd name="T12" fmla="*/ 3362 w 21600"/>
                      <a:gd name="T13" fmla="*/ 5435 h 21600"/>
                      <a:gd name="T14" fmla="*/ 18911 w 21600"/>
                      <a:gd name="T15" fmla="*/ 16235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16200" y="0"/>
                        </a:moveTo>
                        <a:lnTo>
                          <a:pt x="16200" y="5400"/>
                        </a:lnTo>
                        <a:lnTo>
                          <a:pt x="3375" y="5400"/>
                        </a:lnTo>
                        <a:lnTo>
                          <a:pt x="3375" y="16200"/>
                        </a:lnTo>
                        <a:lnTo>
                          <a:pt x="16200" y="162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</a:path>
                      <a:path w="21600" h="21600">
                        <a:moveTo>
                          <a:pt x="1350" y="5400"/>
                        </a:moveTo>
                        <a:lnTo>
                          <a:pt x="1350" y="16200"/>
                        </a:lnTo>
                        <a:lnTo>
                          <a:pt x="2700" y="16200"/>
                        </a:lnTo>
                        <a:lnTo>
                          <a:pt x="2700" y="5400"/>
                        </a:lnTo>
                        <a:lnTo>
                          <a:pt x="1350" y="5400"/>
                        </a:lnTo>
                        <a:close/>
                      </a:path>
                      <a:path w="21600" h="21600">
                        <a:moveTo>
                          <a:pt x="0" y="5400"/>
                        </a:moveTo>
                        <a:lnTo>
                          <a:pt x="0" y="16200"/>
                        </a:lnTo>
                        <a:lnTo>
                          <a:pt x="675" y="16200"/>
                        </a:lnTo>
                        <a:lnTo>
                          <a:pt x="675" y="5400"/>
                        </a:lnTo>
                        <a:lnTo>
                          <a:pt x="0" y="54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s-ES"/>
                  </a:p>
                </p:txBody>
              </p:sp>
            </p:grpSp>
            <p:sp>
              <p:nvSpPr>
                <p:cNvPr id="9232" name="AutoShape 12">
                  <a:extLst>
                    <a:ext uri="{FF2B5EF4-FFF2-40B4-BE49-F238E27FC236}">
                      <a16:creationId xmlns:a16="http://schemas.microsoft.com/office/drawing/2014/main" id="{BAA6FC76-749A-E3CC-9239-CDEE2D0E0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3784" y="3286125"/>
                  <a:ext cx="1624424" cy="503238"/>
                </a:xfrm>
                <a:prstGeom prst="diamond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ES" sz="1200" dirty="0"/>
                    <a:t>PAU</a:t>
                  </a:r>
                </a:p>
              </p:txBody>
            </p:sp>
            <p:sp>
              <p:nvSpPr>
                <p:cNvPr id="9233" name="Text Box 53">
                  <a:extLst>
                    <a:ext uri="{FF2B5EF4-FFF2-40B4-BE49-F238E27FC236}">
                      <a16:creationId xmlns:a16="http://schemas.microsoft.com/office/drawing/2014/main" id="{AE44AE7C-F5EA-700A-FC9A-4E6CABAE00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8313" y="1989138"/>
                  <a:ext cx="307975" cy="4211637"/>
                </a:xfrm>
                <a:prstGeom prst="rect">
                  <a:avLst/>
                </a:prstGeom>
                <a:solidFill>
                  <a:srgbClr val="00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anose="05000000000000000000" pitchFamily="2" charset="2"/>
                    <a:buChar char="¡"/>
                    <a:defRPr sz="2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25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¡"/>
                    <a:defRPr sz="22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l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anose="05000000000000000000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ES" sz="1800"/>
                    <a:t>Mundo </a:t>
                  </a:r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800"/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s-ES" altLang="es-ES" sz="1800"/>
                </a:p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s-ES" altLang="es-ES" sz="1800"/>
                    <a:t>Laboral</a:t>
                  </a:r>
                </a:p>
              </p:txBody>
            </p:sp>
          </p:grpSp>
        </p:grp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>
            <a:extLst>
              <a:ext uri="{FF2B5EF4-FFF2-40B4-BE49-F238E27FC236}">
                <a16:creationId xmlns:a16="http://schemas.microsoft.com/office/drawing/2014/main" id="{21D6261E-9DC4-FA5C-4E4C-14E72F8F4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63" y="142875"/>
            <a:ext cx="7754937" cy="698500"/>
          </a:xfrm>
        </p:spPr>
        <p:txBody>
          <a:bodyPr/>
          <a:lstStyle/>
          <a:p>
            <a:r>
              <a:rPr lang="es-ES" altLang="es-ES">
                <a:solidFill>
                  <a:srgbClr val="C00000"/>
                </a:solidFill>
              </a:rPr>
              <a:t>¿Qué expectativas tengo?</a:t>
            </a: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E0144994-E926-0A6B-C6E5-58F43E7055AA}"/>
              </a:ext>
            </a:extLst>
          </p:cNvPr>
          <p:cNvSpPr/>
          <p:nvPr/>
        </p:nvSpPr>
        <p:spPr>
          <a:xfrm>
            <a:off x="285750" y="1928813"/>
            <a:ext cx="2428875" cy="3143250"/>
          </a:xfrm>
          <a:prstGeom prst="roundRect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rgbClr val="006600"/>
                </a:solidFill>
              </a:rPr>
              <a:t>Creo que aprobaré curso y titularé en ESO</a:t>
            </a:r>
            <a:r>
              <a:rPr lang="es-ES" dirty="0">
                <a:solidFill>
                  <a:srgbClr val="006600"/>
                </a:solidFill>
              </a:rPr>
              <a:t> </a:t>
            </a:r>
          </a:p>
          <a:p>
            <a:pPr algn="ctr" eaLnBrk="1" hangingPunct="1">
              <a:defRPr/>
            </a:pPr>
            <a:endParaRPr lang="es-ES" sz="2000" dirty="0">
              <a:solidFill>
                <a:srgbClr val="006600"/>
              </a:solidFill>
            </a:endParaRPr>
          </a:p>
        </p:txBody>
      </p:sp>
      <p:sp>
        <p:nvSpPr>
          <p:cNvPr id="9" name="8 Elipse">
            <a:extLst>
              <a:ext uri="{FF2B5EF4-FFF2-40B4-BE49-F238E27FC236}">
                <a16:creationId xmlns:a16="http://schemas.microsoft.com/office/drawing/2014/main" id="{B834995F-BBF0-B52D-ADE5-30D2F7051CB7}"/>
              </a:ext>
            </a:extLst>
          </p:cNvPr>
          <p:cNvSpPr/>
          <p:nvPr/>
        </p:nvSpPr>
        <p:spPr>
          <a:xfrm>
            <a:off x="5822950" y="2500313"/>
            <a:ext cx="2857500" cy="107156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rgbClr val="002060"/>
                </a:solidFill>
              </a:rPr>
              <a:t>Bachillerato</a:t>
            </a:r>
            <a:r>
              <a:rPr lang="es-ES" sz="2400" dirty="0">
                <a:solidFill>
                  <a:srgbClr val="002060"/>
                </a:solidFill>
              </a:rPr>
              <a:t> </a:t>
            </a:r>
            <a:r>
              <a:rPr lang="es-ES" sz="2000" dirty="0">
                <a:solidFill>
                  <a:srgbClr val="002060"/>
                </a:solidFill>
              </a:rPr>
              <a:t>¿Modalidad?</a:t>
            </a:r>
          </a:p>
        </p:txBody>
      </p:sp>
      <p:sp>
        <p:nvSpPr>
          <p:cNvPr id="10" name="9 Elipse">
            <a:extLst>
              <a:ext uri="{FF2B5EF4-FFF2-40B4-BE49-F238E27FC236}">
                <a16:creationId xmlns:a16="http://schemas.microsoft.com/office/drawing/2014/main" id="{BD832E62-15C6-F712-D235-BB7E414A4756}"/>
              </a:ext>
            </a:extLst>
          </p:cNvPr>
          <p:cNvSpPr/>
          <p:nvPr/>
        </p:nvSpPr>
        <p:spPr>
          <a:xfrm>
            <a:off x="5500688" y="1214438"/>
            <a:ext cx="3500437" cy="1143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rgbClr val="002060"/>
                </a:solidFill>
              </a:rPr>
              <a:t>Grado Medio FORMACIÓN PROFESIONAL</a:t>
            </a:r>
          </a:p>
        </p:txBody>
      </p:sp>
      <p:sp>
        <p:nvSpPr>
          <p:cNvPr id="11" name="10 Elipse">
            <a:extLst>
              <a:ext uri="{FF2B5EF4-FFF2-40B4-BE49-F238E27FC236}">
                <a16:creationId xmlns:a16="http://schemas.microsoft.com/office/drawing/2014/main" id="{A259520D-68FE-0A46-963C-1968DF34613C}"/>
              </a:ext>
            </a:extLst>
          </p:cNvPr>
          <p:cNvSpPr/>
          <p:nvPr/>
        </p:nvSpPr>
        <p:spPr>
          <a:xfrm>
            <a:off x="5500688" y="3786188"/>
            <a:ext cx="3500437" cy="100012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rgbClr val="002060"/>
                </a:solidFill>
              </a:rPr>
              <a:t>Enseñanzas de Régimen Especial</a:t>
            </a:r>
          </a:p>
        </p:txBody>
      </p:sp>
      <p:sp>
        <p:nvSpPr>
          <p:cNvPr id="12" name="11 Elipse">
            <a:extLst>
              <a:ext uri="{FF2B5EF4-FFF2-40B4-BE49-F238E27FC236}">
                <a16:creationId xmlns:a16="http://schemas.microsoft.com/office/drawing/2014/main" id="{2FE18A8C-B178-A252-8C64-6ACF6FAC95A9}"/>
              </a:ext>
            </a:extLst>
          </p:cNvPr>
          <p:cNvSpPr/>
          <p:nvPr/>
        </p:nvSpPr>
        <p:spPr>
          <a:xfrm>
            <a:off x="5572125" y="5000625"/>
            <a:ext cx="3357563" cy="78581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2000" dirty="0">
                <a:solidFill>
                  <a:srgbClr val="002060"/>
                </a:solidFill>
              </a:rPr>
              <a:t>¿Acceso al trabajo?</a:t>
            </a:r>
          </a:p>
        </p:txBody>
      </p:sp>
      <p:pic>
        <p:nvPicPr>
          <p:cNvPr id="8200" name="Picture 2" descr="http://upload.wikimedia.org/wikipedia/commons/thumb/8/85/Smiley.svg/220px-Smiley.svg.png">
            <a:extLst>
              <a:ext uri="{FF2B5EF4-FFF2-40B4-BE49-F238E27FC236}">
                <a16:creationId xmlns:a16="http://schemas.microsoft.com/office/drawing/2014/main" id="{BB94CED1-EC14-1D64-C6DF-EEFB919DE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 de flecha">
            <a:extLst>
              <a:ext uri="{FF2B5EF4-FFF2-40B4-BE49-F238E27FC236}">
                <a16:creationId xmlns:a16="http://schemas.microsoft.com/office/drawing/2014/main" id="{C5A0F3B6-C2FE-3B5E-08E9-D5605D16764F}"/>
              </a:ext>
            </a:extLst>
          </p:cNvPr>
          <p:cNvCxnSpPr>
            <a:stCxn id="4" idx="3"/>
            <a:endCxn id="9" idx="2"/>
          </p:cNvCxnSpPr>
          <p:nvPr/>
        </p:nvCxnSpPr>
        <p:spPr>
          <a:xfrm flipV="1">
            <a:off x="2714625" y="3035300"/>
            <a:ext cx="3108325" cy="465138"/>
          </a:xfrm>
          <a:prstGeom prst="straightConnector1">
            <a:avLst/>
          </a:prstGeom>
          <a:ln w="635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>
            <a:extLst>
              <a:ext uri="{FF2B5EF4-FFF2-40B4-BE49-F238E27FC236}">
                <a16:creationId xmlns:a16="http://schemas.microsoft.com/office/drawing/2014/main" id="{5B59FA01-9DF1-8E97-E97E-ACEF413520E4}"/>
              </a:ext>
            </a:extLst>
          </p:cNvPr>
          <p:cNvCxnSpPr>
            <a:stCxn id="4" idx="3"/>
            <a:endCxn id="12" idx="2"/>
          </p:cNvCxnSpPr>
          <p:nvPr/>
        </p:nvCxnSpPr>
        <p:spPr>
          <a:xfrm>
            <a:off x="2714625" y="3500438"/>
            <a:ext cx="2857500" cy="1893887"/>
          </a:xfrm>
          <a:prstGeom prst="straightConnector1">
            <a:avLst/>
          </a:prstGeom>
          <a:ln w="635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>
            <a:extLst>
              <a:ext uri="{FF2B5EF4-FFF2-40B4-BE49-F238E27FC236}">
                <a16:creationId xmlns:a16="http://schemas.microsoft.com/office/drawing/2014/main" id="{26E84590-E0BC-9EC1-528C-AE6B7AE59169}"/>
              </a:ext>
            </a:extLst>
          </p:cNvPr>
          <p:cNvCxnSpPr>
            <a:endCxn id="11" idx="2"/>
          </p:cNvCxnSpPr>
          <p:nvPr/>
        </p:nvCxnSpPr>
        <p:spPr>
          <a:xfrm>
            <a:off x="2786063" y="3500438"/>
            <a:ext cx="2714625" cy="785812"/>
          </a:xfrm>
          <a:prstGeom prst="straightConnector1">
            <a:avLst/>
          </a:prstGeom>
          <a:ln w="635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>
            <a:extLst>
              <a:ext uri="{FF2B5EF4-FFF2-40B4-BE49-F238E27FC236}">
                <a16:creationId xmlns:a16="http://schemas.microsoft.com/office/drawing/2014/main" id="{3FD7EA97-DE2A-5E80-71EC-DA4668FB1B5F}"/>
              </a:ext>
            </a:extLst>
          </p:cNvPr>
          <p:cNvCxnSpPr>
            <a:stCxn id="4" idx="3"/>
            <a:endCxn id="10" idx="2"/>
          </p:cNvCxnSpPr>
          <p:nvPr/>
        </p:nvCxnSpPr>
        <p:spPr>
          <a:xfrm flipV="1">
            <a:off x="2714625" y="1785938"/>
            <a:ext cx="2786063" cy="1714500"/>
          </a:xfrm>
          <a:prstGeom prst="straightConnector1">
            <a:avLst/>
          </a:prstGeom>
          <a:ln w="635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/>
        </p:nvSpPr>
        <p:spPr>
          <a:xfrm>
            <a:off x="900113" y="1557338"/>
            <a:ext cx="1841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493" y="260255"/>
            <a:ext cx="7929618" cy="69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3757" y="5563402"/>
            <a:ext cx="4360244" cy="115966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>
            <a:hlinkClick r:id="rId7"/>
          </p:cNvPr>
          <p:cNvSpPr txBox="1"/>
          <p:nvPr/>
        </p:nvSpPr>
        <p:spPr>
          <a:xfrm>
            <a:off x="3495234" y="2077658"/>
            <a:ext cx="2304207" cy="1948185"/>
          </a:xfrm>
          <a:prstGeom prst="rect">
            <a:avLst/>
          </a:prstGeom>
          <a:solidFill>
            <a:srgbClr val="F8D0D2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CICLOS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FORMATIVOS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rgbClr val="A3171E"/>
                </a:solidFill>
                <a:latin typeface="Arial"/>
                <a:ea typeface="Arial"/>
                <a:cs typeface="Arial"/>
                <a:sym typeface="Arial"/>
              </a:rPr>
              <a:t>GRADO MEDIO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 cursos con prácticas obligadas. Se puede pasar a la FP Superior directamente</a:t>
            </a:r>
            <a:endParaRPr sz="1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5">
            <a:hlinkClick r:id="rId8"/>
          </p:cNvPr>
          <p:cNvSpPr txBox="1"/>
          <p:nvPr/>
        </p:nvSpPr>
        <p:spPr>
          <a:xfrm>
            <a:off x="516474" y="2134902"/>
            <a:ext cx="2520280" cy="1920485"/>
          </a:xfrm>
          <a:prstGeom prst="rect">
            <a:avLst/>
          </a:prstGeom>
          <a:solidFill>
            <a:srgbClr val="F2A2A6"/>
          </a:solidFill>
          <a:ln w="9525" cap="flat" cmpd="sng">
            <a:solidFill>
              <a:srgbClr val="5D2D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CICLOS FORMATIVOS DE GRADO </a:t>
            </a:r>
            <a:r>
              <a:rPr lang="es-E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BÁSICO (FPB)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cursos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puede conseguir título de la ESO y pasar a FP de Grado Medio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5">
            <a:hlinkClick r:id="rId9"/>
          </p:cNvPr>
          <p:cNvSpPr txBox="1"/>
          <p:nvPr/>
        </p:nvSpPr>
        <p:spPr>
          <a:xfrm>
            <a:off x="6135298" y="1595109"/>
            <a:ext cx="2402310" cy="1504987"/>
          </a:xfrm>
          <a:prstGeom prst="rect">
            <a:avLst/>
          </a:prstGeom>
          <a:solidFill>
            <a:srgbClr val="F2A2A6"/>
          </a:solidFill>
          <a:ln w="9525" cap="flat" cmpd="sng">
            <a:solidFill>
              <a:srgbClr val="5D2D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CICLOS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FORMATIVOS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GRADO SUPERIOR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cursos, con prácticas y se puede pasar a la Universidad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2485664" y="2048601"/>
            <a:ext cx="7291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5187791" y="1568917"/>
            <a:ext cx="57606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N2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7945212" y="1482291"/>
            <a:ext cx="74640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E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668252"/>
            <a:ext cx="4072322" cy="196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Flecha derecha"/>
          <p:cNvSpPr/>
          <p:nvPr/>
        </p:nvSpPr>
        <p:spPr>
          <a:xfrm>
            <a:off x="2954955" y="2935706"/>
            <a:ext cx="548640" cy="34650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5600299" y="3684872"/>
            <a:ext cx="548640" cy="34650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Google Shape;210;p25">
            <a:hlinkClick r:id="rId9"/>
          </p:cNvPr>
          <p:cNvSpPr txBox="1"/>
          <p:nvPr/>
        </p:nvSpPr>
        <p:spPr>
          <a:xfrm>
            <a:off x="6152944" y="3537808"/>
            <a:ext cx="2702298" cy="1227988"/>
          </a:xfrm>
          <a:prstGeom prst="rect">
            <a:avLst/>
          </a:prstGeom>
          <a:solidFill>
            <a:srgbClr val="F2A2A6"/>
          </a:solidFill>
          <a:ln w="9525" cap="flat" cmpd="sng">
            <a:solidFill>
              <a:srgbClr val="5D2D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CICLOS DE ESPECIALIZACIÓN o MÁSTER de FP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chemeClr val="dk1"/>
                </a:solidFill>
              </a:rPr>
              <a:t>Suele ser un curso y en FP Dual </a:t>
            </a:r>
            <a:r>
              <a:rPr lang="es-ES" sz="1200" b="1" dirty="0">
                <a:solidFill>
                  <a:schemeClr val="dk1"/>
                </a:solidFill>
              </a:rPr>
              <a:t>(formación en aula y en empresa)</a:t>
            </a:r>
            <a:endParaRPr sz="1200" b="1"/>
          </a:p>
        </p:txBody>
      </p:sp>
      <p:sp>
        <p:nvSpPr>
          <p:cNvPr id="17" name="16 Flecha derecha"/>
          <p:cNvSpPr/>
          <p:nvPr/>
        </p:nvSpPr>
        <p:spPr>
          <a:xfrm>
            <a:off x="5763928" y="2164080"/>
            <a:ext cx="548640" cy="34650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 rot="5400000">
            <a:off x="6195461" y="3211634"/>
            <a:ext cx="548640" cy="34650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52387" y="1568918"/>
            <a:ext cx="8316228" cy="20501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4294967295"/>
          </p:nvPr>
        </p:nvSpPr>
        <p:spPr>
          <a:xfrm>
            <a:off x="285720" y="1357298"/>
            <a:ext cx="8572560" cy="535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55587" algn="ctr" rtl="0">
              <a:spcBef>
                <a:spcPts val="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365125" lvl="0" indent="-255587" algn="ctr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s-ES" sz="2000" dirty="0"/>
              <a:t>Para acceder </a:t>
            </a:r>
            <a:r>
              <a:rPr lang="es-ES" sz="2000" b="1" dirty="0"/>
              <a:t>directamente</a:t>
            </a:r>
            <a:r>
              <a:rPr lang="es-ES" sz="2000" dirty="0"/>
              <a:t> a un </a:t>
            </a:r>
            <a:r>
              <a:rPr lang="es-ES" sz="2000" b="1" dirty="0"/>
              <a:t>ciclo formativo de </a:t>
            </a:r>
            <a:r>
              <a:rPr lang="es-ES" sz="2000" b="1" dirty="0">
                <a:solidFill>
                  <a:srgbClr val="C00000"/>
                </a:solidFill>
              </a:rPr>
              <a:t>Grado Medio</a:t>
            </a:r>
            <a:r>
              <a:rPr lang="es-ES" sz="2000" dirty="0"/>
              <a:t> se debe estar en posesión del título de 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Graduado</a:t>
            </a:r>
            <a:r>
              <a:rPr lang="es-ES" sz="2000" b="1" dirty="0"/>
              <a:t> en Educación Secundaria Obligatoria (60% plazas),</a:t>
            </a:r>
            <a:r>
              <a:rPr lang="es-ES" sz="2000" dirty="0"/>
              <a:t> o el título de </a:t>
            </a:r>
            <a:r>
              <a:rPr lang="es-ES" sz="2000" b="1" dirty="0"/>
              <a:t>FP Básica</a:t>
            </a:r>
            <a:r>
              <a:rPr lang="es-ES" sz="2000" dirty="0"/>
              <a:t> o equivalente (20%). </a:t>
            </a:r>
            <a:endParaRPr/>
          </a:p>
          <a:p>
            <a:pPr marL="365125" lvl="0" indent="-255587" algn="ctr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s-ES" sz="2000" b="1" u="sng" dirty="0"/>
              <a:t>Indirectamente, sin titulo o sin FP Básica aprobada</a:t>
            </a:r>
            <a:r>
              <a:rPr lang="es-ES" sz="2000" b="1" dirty="0"/>
              <a:t>: Prueba de acceso aprobada </a:t>
            </a:r>
            <a:r>
              <a:rPr lang="es-ES" sz="2000" dirty="0"/>
              <a:t>(17 años o más). 15% de las plazas.</a:t>
            </a:r>
            <a:endParaRPr/>
          </a:p>
          <a:p>
            <a:pPr marL="365125" lvl="0" indent="-255587" algn="ctr" rtl="0">
              <a:spcBef>
                <a:spcPts val="400"/>
              </a:spcBef>
              <a:spcAft>
                <a:spcPts val="0"/>
              </a:spcAft>
              <a:buSzPts val="1360"/>
              <a:buFont typeface="Noto Sans Symbols"/>
              <a:buNone/>
            </a:pPr>
            <a:endParaRPr sz="2000"/>
          </a:p>
          <a:p>
            <a:pPr marL="365125" lvl="0" indent="-255587" algn="ctr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s-ES" sz="2000" dirty="0"/>
              <a:t>Para acceder </a:t>
            </a:r>
            <a:r>
              <a:rPr lang="es-ES" sz="2000" b="1" dirty="0"/>
              <a:t>directamente</a:t>
            </a:r>
            <a:r>
              <a:rPr lang="es-ES" sz="2000" dirty="0"/>
              <a:t> a un </a:t>
            </a:r>
            <a:r>
              <a:rPr lang="es-ES" sz="2000" b="1" dirty="0"/>
              <a:t>ciclo formativo de </a:t>
            </a:r>
            <a:r>
              <a:rPr lang="es-ES" sz="2000" b="1" dirty="0">
                <a:solidFill>
                  <a:srgbClr val="C00000"/>
                </a:solidFill>
              </a:rPr>
              <a:t>Grado Superior</a:t>
            </a:r>
            <a:r>
              <a:rPr lang="es-ES" sz="2000" b="1" dirty="0"/>
              <a:t>,</a:t>
            </a:r>
            <a:r>
              <a:rPr lang="es-ES" sz="2000" dirty="0"/>
              <a:t> se debe estar en posesión del título de</a:t>
            </a:r>
            <a:r>
              <a:rPr lang="es-ES" sz="2000" b="1" dirty="0"/>
              <a:t> Bachiller (40% plazas) o a través del Grado Medio (40% plazas)</a:t>
            </a:r>
            <a:r>
              <a:rPr lang="es-ES" sz="2000" dirty="0"/>
              <a:t>. </a:t>
            </a:r>
            <a:endParaRPr/>
          </a:p>
          <a:p>
            <a:pPr marL="365125" lvl="0" indent="-255587" algn="ctr" rtl="0">
              <a:spcBef>
                <a:spcPts val="400"/>
              </a:spcBef>
              <a:spcAft>
                <a:spcPts val="0"/>
              </a:spcAft>
              <a:buSzPts val="1360"/>
              <a:buNone/>
            </a:pPr>
            <a:r>
              <a:rPr lang="es-ES" sz="2000" b="1" u="sng" dirty="0"/>
              <a:t>Indirectamente</a:t>
            </a:r>
            <a:r>
              <a:rPr lang="es-ES" sz="2000" b="1" dirty="0"/>
              <a:t>: Prueba de acceso</a:t>
            </a:r>
            <a:r>
              <a:rPr lang="es-ES" sz="2000" dirty="0"/>
              <a:t> (19 años o más).</a:t>
            </a:r>
            <a:endParaRPr/>
          </a:p>
          <a:p>
            <a:pPr marL="365125" lvl="0" indent="-255587" algn="ctr" rtl="0">
              <a:spcBef>
                <a:spcPts val="400"/>
              </a:spcBef>
              <a:spcAft>
                <a:spcPts val="0"/>
              </a:spcAft>
              <a:buSzPts val="1632"/>
              <a:buFont typeface="Noto Sans Symbols"/>
              <a:buNone/>
            </a:pPr>
            <a:endParaRPr sz="2400"/>
          </a:p>
        </p:txBody>
      </p:sp>
      <p:sp>
        <p:nvSpPr>
          <p:cNvPr id="225" name="Google Shape;225;p27"/>
          <p:cNvSpPr txBox="1"/>
          <p:nvPr/>
        </p:nvSpPr>
        <p:spPr>
          <a:xfrm>
            <a:off x="971600" y="332656"/>
            <a:ext cx="7351712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Acceso a Ciclos de F P</a:t>
            </a:r>
            <a:endParaRPr sz="3600" b="1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26" name="Google Shape;226;p27" descr="elige f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232" y="5476775"/>
            <a:ext cx="1491135" cy="1111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7" descr="http://fp.educaragon.org/img/logo_fp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216" y="260648"/>
            <a:ext cx="2000250" cy="8667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CuadroTexto"/>
          <p:cNvSpPr txBox="1"/>
          <p:nvPr/>
        </p:nvSpPr>
        <p:spPr>
          <a:xfrm>
            <a:off x="779647" y="5669280"/>
            <a:ext cx="6535554" cy="52322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5% de plazas para alumnado con certificado de discapacidad y otro 5% para alumnado con certificado de deportista de alto rendimiento)</a:t>
            </a:r>
            <a:endParaRPr lang="es-ES_tradnl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142844" y="1000108"/>
            <a:ext cx="8821768" cy="567778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55587" algn="l" rtl="0">
              <a:spcBef>
                <a:spcPts val="0"/>
              </a:spcBef>
              <a:spcAft>
                <a:spcPts val="0"/>
              </a:spcAft>
              <a:buSzPts val="1632"/>
              <a:buChar char="🞂"/>
            </a:pPr>
            <a:r>
              <a:rPr lang="es-E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La FP de Grado Medio es algo fácil.</a:t>
            </a:r>
            <a:endParaRPr/>
          </a:p>
          <a:p>
            <a:pPr marL="620713" lvl="1" indent="-228600" algn="l" rtl="0">
              <a:spcBef>
                <a:spcPts val="325"/>
              </a:spcBef>
              <a:spcAft>
                <a:spcPts val="0"/>
              </a:spcAft>
              <a:buSzPts val="1600"/>
              <a:buChar char="◦"/>
            </a:pPr>
            <a:r>
              <a:rPr lang="es-ES" sz="1600" b="1" dirty="0">
                <a:solidFill>
                  <a:srgbClr val="A3171E"/>
                </a:solidFill>
                <a:latin typeface="Lucida Sans"/>
                <a:ea typeface="Lucida Sans"/>
                <a:cs typeface="Lucida Sans"/>
                <a:sym typeface="Lucida Sans"/>
              </a:rPr>
              <a:t>La FP tiene titulaciones muy diferentes y de sectores diversos, algunos títulos son novedosos y usan nuevas tecnologías</a:t>
            </a:r>
            <a:r>
              <a:rPr lang="es-ES" dirty="0">
                <a:solidFill>
                  <a:srgbClr val="A3171E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s-E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Es un título que no vale mucho.</a:t>
            </a:r>
            <a:endParaRPr/>
          </a:p>
          <a:p>
            <a:pPr marL="620713" lvl="1" indent="-228600" algn="l" rtl="0">
              <a:spcBef>
                <a:spcPts val="325"/>
              </a:spcBef>
              <a:spcAft>
                <a:spcPts val="0"/>
              </a:spcAft>
              <a:buSzPts val="1600"/>
              <a:buChar char="◦"/>
            </a:pPr>
            <a:r>
              <a:rPr lang="es-ES" sz="1600" b="1" dirty="0">
                <a:solidFill>
                  <a:srgbClr val="A3171E"/>
                </a:solidFill>
                <a:latin typeface="Lucida Sans"/>
                <a:ea typeface="Lucida Sans"/>
                <a:cs typeface="Lucida Sans"/>
                <a:sym typeface="Lucida Sans"/>
              </a:rPr>
              <a:t>Es un título de técnico, el nivel 2 de FP, la mayoría de los titulados encuentran trabajo. Es una titulación oficial. En </a:t>
            </a:r>
            <a:r>
              <a:rPr lang="es-ES" sz="1600" b="1" dirty="0">
                <a:solidFill>
                  <a:srgbClr val="A3171E"/>
                </a:solidFill>
              </a:rPr>
              <a:t>los </a:t>
            </a:r>
            <a:r>
              <a:rPr lang="es-ES" sz="1600" b="1" dirty="0">
                <a:solidFill>
                  <a:srgbClr val="A3171E"/>
                </a:solidFill>
                <a:latin typeface="Lucida Sans"/>
                <a:ea typeface="Lucida Sans"/>
                <a:cs typeface="Lucida Sans"/>
                <a:sym typeface="Lucida Sans"/>
              </a:rPr>
              <a:t>ciclos se puede trabajar y estudiar a la vez (dual).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s-E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La FP es “peor” que el Bachillerato.</a:t>
            </a:r>
            <a:endParaRPr/>
          </a:p>
          <a:p>
            <a:pPr marL="620713" lvl="1" indent="-228600" algn="l" rtl="0">
              <a:spcBef>
                <a:spcPts val="325"/>
              </a:spcBef>
              <a:spcAft>
                <a:spcPts val="0"/>
              </a:spcAft>
              <a:buSzPts val="1600"/>
              <a:buChar char="◦"/>
            </a:pPr>
            <a:r>
              <a:rPr lang="es-ES" sz="1600" b="1" dirty="0">
                <a:solidFill>
                  <a:srgbClr val="A3171E"/>
                </a:solidFill>
                <a:latin typeface="Lucida Sans"/>
                <a:ea typeface="Lucida Sans"/>
                <a:cs typeface="Lucida Sans"/>
                <a:sym typeface="Lucida Sans"/>
              </a:rPr>
              <a:t>Es diferente, menos académico y más práctico. 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s-E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Los que van “mal” en el “ESO” hacen FP. </a:t>
            </a:r>
            <a:endParaRPr/>
          </a:p>
          <a:p>
            <a:pPr marL="620713" lvl="1" indent="-228600" algn="l" rtl="0">
              <a:spcBef>
                <a:spcPts val="325"/>
              </a:spcBef>
              <a:spcAft>
                <a:spcPts val="0"/>
              </a:spcAft>
              <a:buSzPts val="1600"/>
              <a:buChar char="◦"/>
            </a:pPr>
            <a:r>
              <a:rPr lang="es-ES" sz="1600" b="1" dirty="0">
                <a:solidFill>
                  <a:srgbClr val="A3171E"/>
                </a:solidFill>
                <a:latin typeface="Lucida Sans"/>
                <a:ea typeface="Lucida Sans"/>
                <a:cs typeface="Lucida Sans"/>
                <a:sym typeface="Lucida Sans"/>
              </a:rPr>
              <a:t>Es otra manera de seguir estudios y aprender una profesión.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s-E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Son empleos de baja cualificación.</a:t>
            </a:r>
            <a:endParaRPr/>
          </a:p>
          <a:p>
            <a:pPr marL="620713" lvl="1" indent="-228600" algn="l" rtl="0">
              <a:spcBef>
                <a:spcPts val="325"/>
              </a:spcBef>
              <a:spcAft>
                <a:spcPts val="0"/>
              </a:spcAft>
              <a:buSzPts val="1600"/>
              <a:buFont typeface="Courier New"/>
              <a:buChar char="o"/>
            </a:pPr>
            <a:r>
              <a:rPr lang="es-ES" sz="1600" b="1" dirty="0">
                <a:solidFill>
                  <a:srgbClr val="A3171E"/>
                </a:solidFill>
                <a:latin typeface="Lucida Sans"/>
                <a:ea typeface="Lucida Sans"/>
                <a:cs typeface="Lucida Sans"/>
                <a:sym typeface="Lucida Sans"/>
              </a:rPr>
              <a:t>No, además se puede hacer una FP Superior (Nivel 3) para conseguir un nivel más alto y después, si se desea, ir directamente a la universidad.</a:t>
            </a:r>
            <a:endParaRPr/>
          </a:p>
          <a:p>
            <a:pPr marL="365125" lvl="0" indent="-255587" algn="l" rtl="0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lang="es-ES" sz="24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Con la FP es muy complicado llegar a la universidad.</a:t>
            </a:r>
            <a:endParaRPr/>
          </a:p>
          <a:p>
            <a:pPr marL="620713" lvl="1" indent="-228600" algn="l" rtl="0">
              <a:spcBef>
                <a:spcPts val="325"/>
              </a:spcBef>
              <a:spcAft>
                <a:spcPts val="0"/>
              </a:spcAft>
              <a:buSzPts val="1600"/>
              <a:buChar char="◦"/>
            </a:pPr>
            <a:r>
              <a:rPr lang="es-ES" sz="1600" b="1" dirty="0">
                <a:solidFill>
                  <a:srgbClr val="A3171E"/>
                </a:solidFill>
                <a:latin typeface="Lucida Sans"/>
                <a:ea typeface="Lucida Sans"/>
                <a:cs typeface="Lucida Sans"/>
                <a:sym typeface="Lucida Sans"/>
              </a:rPr>
              <a:t>Se puede hacer un Grado Universitario después de la FP Superior, dependerá de tu nota media.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714347" y="285728"/>
            <a:ext cx="8060197" cy="511156"/>
          </a:xfrm>
          <a:prstGeom prst="rect">
            <a:avLst/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Mitos de la FP de Grado Medio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1868</Words>
  <Application>Microsoft Office PowerPoint</Application>
  <PresentationFormat>Presentación en pantalla (4:3)</PresentationFormat>
  <Paragraphs>226</Paragraphs>
  <Slides>36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36</vt:i4>
      </vt:variant>
    </vt:vector>
  </HeadingPairs>
  <TitlesOfParts>
    <vt:vector size="48" baseType="lpstr">
      <vt:lpstr>Times New Roman</vt:lpstr>
      <vt:lpstr>Arial</vt:lpstr>
      <vt:lpstr>Verdana</vt:lpstr>
      <vt:lpstr>Calibri</vt:lpstr>
      <vt:lpstr>Tahoma</vt:lpstr>
      <vt:lpstr>Noto Sans Symbols</vt:lpstr>
      <vt:lpstr>Courier New</vt:lpstr>
      <vt:lpstr>Lucida Sans</vt:lpstr>
      <vt:lpstr>Wingdings</vt:lpstr>
      <vt:lpstr>Concurrencia</vt:lpstr>
      <vt:lpstr>Eclipse</vt:lpstr>
      <vt:lpstr>1_Eclipse</vt:lpstr>
      <vt:lpstr>ORIENTACIÓN  ALUMNADO  4º E.S.O.   </vt:lpstr>
      <vt:lpstr>Presentación de PowerPoint</vt:lpstr>
      <vt:lpstr> SIN EL TÍTULO de Graduado en Enseñanza Secundaria Obligatoria</vt:lpstr>
      <vt:lpstr>Presentación de PowerPoint</vt:lpstr>
      <vt:lpstr>CON EL TÍTULO de Graduado en  Enseñanza Secundaria Obligatoria </vt:lpstr>
      <vt:lpstr>¿Qué expectativas tengo?</vt:lpstr>
      <vt:lpstr>Presentación de PowerPoint</vt:lpstr>
      <vt:lpstr>Presentación de PowerPoint</vt:lpstr>
      <vt:lpstr>Mitos de la FP de Grado 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 de Admisión por internet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Andino Alvarez, Fernando</dc:creator>
  <cp:lastModifiedBy>usuario</cp:lastModifiedBy>
  <cp:revision>149</cp:revision>
  <dcterms:modified xsi:type="dcterms:W3CDTF">2025-02-07T08:21:24Z</dcterms:modified>
</cp:coreProperties>
</file>